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6" r:id="rId4"/>
    <p:sldId id="353" r:id="rId5"/>
    <p:sldId id="351" r:id="rId6"/>
    <p:sldId id="360" r:id="rId7"/>
    <p:sldId id="352" r:id="rId8"/>
    <p:sldId id="341" r:id="rId9"/>
    <p:sldId id="302" r:id="rId10"/>
    <p:sldId id="354" r:id="rId11"/>
    <p:sldId id="356" r:id="rId12"/>
    <p:sldId id="357" r:id="rId13"/>
    <p:sldId id="358" r:id="rId14"/>
    <p:sldId id="343" r:id="rId15"/>
    <p:sldId id="344" r:id="rId16"/>
    <p:sldId id="345" r:id="rId17"/>
    <p:sldId id="346" r:id="rId18"/>
    <p:sldId id="268" r:id="rId19"/>
    <p:sldId id="342" r:id="rId20"/>
    <p:sldId id="303" r:id="rId21"/>
    <p:sldId id="349" r:id="rId22"/>
    <p:sldId id="348" r:id="rId23"/>
    <p:sldId id="362" r:id="rId24"/>
    <p:sldId id="259" r:id="rId25"/>
    <p:sldId id="271" r:id="rId26"/>
    <p:sldId id="288" r:id="rId27"/>
    <p:sldId id="289" r:id="rId28"/>
    <p:sldId id="325" r:id="rId29"/>
    <p:sldId id="326" r:id="rId30"/>
    <p:sldId id="292" r:id="rId31"/>
    <p:sldId id="260" r:id="rId32"/>
    <p:sldId id="328" r:id="rId33"/>
    <p:sldId id="332" r:id="rId34"/>
    <p:sldId id="338" r:id="rId35"/>
    <p:sldId id="310" r:id="rId36"/>
    <p:sldId id="311" r:id="rId37"/>
    <p:sldId id="335" r:id="rId38"/>
    <p:sldId id="336" r:id="rId39"/>
    <p:sldId id="337" r:id="rId40"/>
    <p:sldId id="313" r:id="rId41"/>
    <p:sldId id="329" r:id="rId42"/>
    <p:sldId id="317" r:id="rId43"/>
    <p:sldId id="318" r:id="rId44"/>
    <p:sldId id="319" r:id="rId45"/>
    <p:sldId id="320" r:id="rId46"/>
    <p:sldId id="333" r:id="rId47"/>
    <p:sldId id="334" r:id="rId48"/>
    <p:sldId id="355" r:id="rId49"/>
    <p:sldId id="321" r:id="rId50"/>
    <p:sldId id="258" r:id="rId51"/>
    <p:sldId id="280" r:id="rId52"/>
    <p:sldId id="281" r:id="rId53"/>
    <p:sldId id="282" r:id="rId54"/>
    <p:sldId id="304" r:id="rId55"/>
    <p:sldId id="305" r:id="rId56"/>
    <p:sldId id="284" r:id="rId57"/>
    <p:sldId id="283" r:id="rId58"/>
    <p:sldId id="290" r:id="rId59"/>
    <p:sldId id="266" r:id="rId60"/>
    <p:sldId id="361" r:id="rId61"/>
    <p:sldId id="287" r:id="rId62"/>
    <p:sldId id="293" r:id="rId63"/>
    <p:sldId id="261" r:id="rId64"/>
    <p:sldId id="276" r:id="rId65"/>
    <p:sldId id="277" r:id="rId66"/>
    <p:sldId id="278" r:id="rId67"/>
    <p:sldId id="29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2F33-EB7A-4749-BA06-9AFBF296C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B5E6C-F928-4C7E-A748-15014600D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02E84-CB82-4F1D-990B-B9A9AFF8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5D78-32FF-4B3B-BAE0-BD44BA54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AED36-79CA-472B-AFFD-EE0555ED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9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1C8D-043B-44BA-A8EE-3F563DBF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C1B2A-9C3A-41C6-AB29-9CE7BDBF9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94032-6D5B-4FEE-BDE0-BAA8DB82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BB290-63AD-495D-B5B7-709AE7C6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FA345-CDD1-4A98-8D24-A028F2A9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9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74B5D-D851-4059-9A68-88FF4A4B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2F661-885D-4E59-B6B1-FD1A4BA3F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9D3E5-6E64-4C2D-8A69-F484AE83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22B02-300C-48C0-AF0E-0FD5ABD89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40598-78A8-4285-84CF-EE583E0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95CD-9E1C-4B55-8F80-F9865581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9019-76B0-4D41-9AB9-B8A53921A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A5F73-CB01-45F6-8C4B-8B31F697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7B054-8A79-427A-B822-66060E72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E8905-07B6-403E-B762-0A456D5A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4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BC67D-4207-44EC-9F73-616808521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E9A55-3146-4711-818D-A74D1D39F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BD121-F9DF-491A-BE61-9C00C30FE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86F25-B664-4302-B806-C6A6E832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73A8A-FCB5-4085-BFFA-5908DE04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1B47-E177-42C4-8887-3CC915B8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1125A-DB04-4FDD-BFE3-61A4BC82E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C50A9-973C-4BC0-AAEF-9E07114EE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60E2F-81BB-4013-BC8B-52F2EE89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E04F9-9738-48D5-9D62-65D1E80F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6AFC2-AABB-45CA-8BFF-4BF4A281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6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D9B1-42FC-46A2-AFB2-1D748B23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94752-2852-4993-8846-6813AFDB8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D1221-2872-4AEA-8A08-A3FA2CB6E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DD5E1-73EA-423A-A80D-EEFA63392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A3A77-1155-440E-9713-4954408E9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C77DD-C23C-49F0-B5E6-2FBA71BD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D5DD5-92D5-48D5-A2BF-9668EE54C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9DC5C0-1F9C-4EEB-A88B-4D7166ED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2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24B-63DE-4060-924C-CE1EB3B1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09BB8-472B-4525-AC0A-9461F126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07090-F0C8-4B2D-991B-AEC1C6BE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F89D5-5F34-4C42-89F8-A85CE64A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965E7-561A-4A49-AFD7-D0160B53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B837D-6854-4F15-9442-0692DB343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45C7-A43E-4970-8E85-F4D1A592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4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FF93-7E70-4C4D-901D-194CFB0F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7B63D-B0C9-4E7C-AB08-C558E638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F552A-26AA-4AC5-A9DE-0BF3575E4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D6437-4BE4-4E82-A8AD-1A994581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17CD0-95AD-4804-B300-E2FDB2F6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88AFB-DD3A-4FC8-8EDE-BB38CF77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2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52DA-EFC1-4B20-B2E0-C07948EF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E95BBA-1681-4614-A53C-116066E29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CE6D2-5E28-470B-9CF4-1C2CA8637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E59B8-CDD4-465A-B6CB-DA77009F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68A26-5186-46E0-BE44-4944EA4F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19B9A-07D5-4398-951A-58741766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7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74E2B-D152-4CA1-BFDE-3D044658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4FE74-2773-4524-9173-0F2A3DE8D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B557-1C05-4EDF-B1D4-7645DD9ED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4F375-A795-4CB9-ADC1-E295495D2D7B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4D8FF-D648-4153-B4F3-03A1EA09A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17D96-9791-43C6-A2F7-88E79177A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38F4F-1CEB-4ECE-BEFE-317F6F99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8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yansensors.wordpress.com/portfolio/setting-up-atmel-ice-with-platformio-using-atmega328p/" TargetMode="External"/><Relationship Id="rId2" Type="http://schemas.openxmlformats.org/officeDocument/2006/relationships/hyperlink" Target="https://community.platformio.org/t/how-to-setup-atmel-ice-to-program-an-atmega328-on-platformio-with-vscode-on-windows-10/11426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rnetofthingsagenda.techtarget.com/definition/Internet-of-Things-Io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ww.silabs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news.ycombinator.com/item?id=1121202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silabs.com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FA38-A53A-40FD-B7B5-60BBABF82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683" y="546756"/>
            <a:ext cx="11915480" cy="296320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7200" dirty="0"/>
              <a:t>VS Code </a:t>
            </a:r>
            <a:br>
              <a:rPr lang="en-US" dirty="0"/>
            </a:br>
            <a:r>
              <a:rPr lang="zh-CN" altLang="en-US" dirty="0"/>
              <a:t>在 </a:t>
            </a:r>
            <a:r>
              <a:rPr lang="en-US" dirty="0"/>
              <a:t>IoT </a:t>
            </a:r>
            <a:r>
              <a:rPr lang="zh-CN" altLang="en-US" dirty="0"/>
              <a:t>工程项目中的应用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47EE3-00E1-43F6-BCFD-EFADC7901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0342"/>
            <a:ext cx="9144000" cy="987458"/>
          </a:xfrm>
        </p:spPr>
        <p:txBody>
          <a:bodyPr/>
          <a:lstStyle/>
          <a:p>
            <a:r>
              <a:rPr lang="en-US" dirty="0"/>
              <a:t>Sep.25, 2020</a:t>
            </a:r>
          </a:p>
        </p:txBody>
      </p:sp>
    </p:spTree>
    <p:extLst>
      <p:ext uri="{BB962C8B-B14F-4D97-AF65-F5344CB8AC3E}">
        <p14:creationId xmlns:p14="http://schemas.microsoft.com/office/powerpoint/2010/main" val="248454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E11B-1B8B-4A85-8319-6DB9EA76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以</a:t>
            </a:r>
            <a:r>
              <a:rPr lang="en-US" altLang="zh-CN" sz="4000" dirty="0"/>
              <a:t>ATmega328p</a:t>
            </a:r>
            <a:r>
              <a:rPr lang="zh-CN" altLang="en-US" sz="4000" dirty="0"/>
              <a:t>为例介绍</a:t>
            </a:r>
            <a:r>
              <a:rPr lang="en-US" altLang="zh-CN" sz="4000" dirty="0"/>
              <a:t>VS Code</a:t>
            </a:r>
            <a:r>
              <a:rPr lang="zh-CN" altLang="en-US" sz="4000" dirty="0"/>
              <a:t>的两个插件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4C5CC-8C7B-4698-8497-FAD3A00BD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1</a:t>
            </a:r>
            <a:r>
              <a:rPr lang="zh-CN" altLang="en-US" sz="4000" dirty="0"/>
              <a:t>、</a:t>
            </a:r>
            <a:r>
              <a:rPr lang="en-US" altLang="zh-CN" sz="4000" dirty="0"/>
              <a:t>Arduino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2</a:t>
            </a:r>
            <a:r>
              <a:rPr lang="zh-CN" altLang="en-US" sz="4000" dirty="0"/>
              <a:t>、</a:t>
            </a:r>
            <a:r>
              <a:rPr lang="en-US" altLang="zh-CN" sz="4000" dirty="0" err="1"/>
              <a:t>PlatformIO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4603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521B0C-8A67-470C-8FD2-E2CAC39D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5" y="433633"/>
            <a:ext cx="10194409" cy="5743330"/>
          </a:xfrm>
        </p:spPr>
      </p:pic>
    </p:spTree>
    <p:extLst>
      <p:ext uri="{BB962C8B-B14F-4D97-AF65-F5344CB8AC3E}">
        <p14:creationId xmlns:p14="http://schemas.microsoft.com/office/powerpoint/2010/main" val="428462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C601CD5-2208-4DC0-AEC9-3D0EBB7F8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2" y="722304"/>
            <a:ext cx="9681935" cy="5413392"/>
          </a:xfrm>
        </p:spPr>
      </p:pic>
    </p:spTree>
    <p:extLst>
      <p:ext uri="{BB962C8B-B14F-4D97-AF65-F5344CB8AC3E}">
        <p14:creationId xmlns:p14="http://schemas.microsoft.com/office/powerpoint/2010/main" val="215600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0A645B-2059-419F-9985-222E4110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35" y="725070"/>
            <a:ext cx="9631571" cy="5407860"/>
          </a:xfrm>
        </p:spPr>
      </p:pic>
    </p:spTree>
    <p:extLst>
      <p:ext uri="{BB962C8B-B14F-4D97-AF65-F5344CB8AC3E}">
        <p14:creationId xmlns:p14="http://schemas.microsoft.com/office/powerpoint/2010/main" val="2011896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F1F2-CCEC-4657-B17B-889DE0D4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PlatformIO</a:t>
            </a:r>
            <a:r>
              <a:rPr lang="en-US" altLang="zh-CN" dirty="0"/>
              <a:t> </a:t>
            </a:r>
            <a:r>
              <a:rPr lang="zh-CN" altLang="en-US" dirty="0"/>
              <a:t>的首页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DB9C35-E346-4E2A-84BF-76B0F3B2D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823" y="1825625"/>
            <a:ext cx="7346354" cy="4351338"/>
          </a:xfrm>
        </p:spPr>
      </p:pic>
    </p:spTree>
    <p:extLst>
      <p:ext uri="{BB962C8B-B14F-4D97-AF65-F5344CB8AC3E}">
        <p14:creationId xmlns:p14="http://schemas.microsoft.com/office/powerpoint/2010/main" val="2587488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C7F5-B6AB-4CB7-B8EE-77DF9076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 err="1"/>
              <a:t>PlatformIO</a:t>
            </a:r>
            <a:r>
              <a:rPr lang="en-US" dirty="0"/>
              <a:t> </a:t>
            </a:r>
            <a:r>
              <a:rPr lang="zh-CN" altLang="en-US" dirty="0"/>
              <a:t>插件中新建项目（选芯片）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F26FAC-15FC-4C27-ACA8-8A8D2D523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3526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CE00-C3B1-4102-9721-BBE32BC7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07" y="365125"/>
            <a:ext cx="10953947" cy="1325563"/>
          </a:xfrm>
        </p:spPr>
        <p:txBody>
          <a:bodyPr/>
          <a:lstStyle/>
          <a:p>
            <a:r>
              <a:rPr lang="zh-CN" altLang="en-US" dirty="0"/>
              <a:t>在 </a:t>
            </a:r>
            <a:r>
              <a:rPr lang="en-US" dirty="0" err="1"/>
              <a:t>PlatformIO</a:t>
            </a:r>
            <a:r>
              <a:rPr lang="en-US" dirty="0"/>
              <a:t> </a:t>
            </a:r>
            <a:r>
              <a:rPr lang="zh-CN" altLang="en-US" dirty="0"/>
              <a:t>插件中查找及安装</a:t>
            </a:r>
            <a:r>
              <a:rPr lang="en-US" altLang="zh-CN" dirty="0"/>
              <a:t>Library</a:t>
            </a:r>
            <a:r>
              <a:rPr lang="zh-CN" altLang="en-US" dirty="0"/>
              <a:t>（库）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F5CA76-77ED-476C-9535-60CAD0BCF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573" y="1825625"/>
            <a:ext cx="6786854" cy="4351338"/>
          </a:xfrm>
        </p:spPr>
      </p:pic>
    </p:spTree>
    <p:extLst>
      <p:ext uri="{BB962C8B-B14F-4D97-AF65-F5344CB8AC3E}">
        <p14:creationId xmlns:p14="http://schemas.microsoft.com/office/powerpoint/2010/main" val="369604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306F-5BA6-45A6-A72A-D8DFBD3D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 err="1"/>
              <a:t>PlatformIO</a:t>
            </a:r>
            <a:r>
              <a:rPr lang="en-US" dirty="0"/>
              <a:t> </a:t>
            </a:r>
            <a:r>
              <a:rPr lang="zh-CN" altLang="en-US" dirty="0"/>
              <a:t>插件中确定编程器接口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54FBA-3A81-4F8A-8025-602D9B8D2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39" y="1825625"/>
            <a:ext cx="8865921" cy="4351338"/>
          </a:xfrm>
        </p:spPr>
      </p:pic>
    </p:spTree>
    <p:extLst>
      <p:ext uri="{BB962C8B-B14F-4D97-AF65-F5344CB8AC3E}">
        <p14:creationId xmlns:p14="http://schemas.microsoft.com/office/powerpoint/2010/main" val="500631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010E-C692-43B8-92D5-5D3C6B3A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ICE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C38C23-AD37-4B04-8D7E-5D67CA033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09" y="1335431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32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10B7-A216-42C7-90EB-340B98B7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73" y="103696"/>
            <a:ext cx="11242151" cy="1244886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在 </a:t>
            </a:r>
            <a:r>
              <a:rPr lang="en-US" altLang="zh-CN" sz="3600" dirty="0"/>
              <a:t>VS Code </a:t>
            </a:r>
            <a:r>
              <a:rPr lang="zh-CN" altLang="en-US" sz="3600" dirty="0"/>
              <a:t>的 </a:t>
            </a:r>
            <a:r>
              <a:rPr lang="en-US" altLang="zh-CN" sz="3600" dirty="0" err="1"/>
              <a:t>PlatformIO</a:t>
            </a:r>
            <a:r>
              <a:rPr lang="en-US" altLang="zh-CN" sz="3600" dirty="0"/>
              <a:t> </a:t>
            </a:r>
            <a:r>
              <a:rPr lang="zh-CN" altLang="en-US" sz="3600" dirty="0"/>
              <a:t>插件中使用 </a:t>
            </a:r>
            <a:r>
              <a:rPr lang="en-US" altLang="zh-CN" sz="3600" dirty="0"/>
              <a:t>Atmel ICE </a:t>
            </a:r>
            <a:r>
              <a:rPr lang="zh-CN" altLang="en-US" sz="3600" dirty="0"/>
              <a:t>编程器前，对</a:t>
            </a:r>
            <a:r>
              <a:rPr lang="en-US" altLang="zh-CN" sz="3600" dirty="0"/>
              <a:t> platformio.ini </a:t>
            </a:r>
            <a:r>
              <a:rPr lang="zh-CN" altLang="en-US" sz="3600" dirty="0"/>
              <a:t>文件的修改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D870C-26F8-4AD2-8A55-B767997B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0287D-D075-41CE-A347-76D5418A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4" y="1348581"/>
            <a:ext cx="114109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1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73239-B8BF-4AA9-B740-93C9FCA7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分享大纲：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D857A-29E3-4DEC-842C-BE844332B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039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１、一个</a:t>
            </a:r>
            <a:r>
              <a:rPr lang="en-US" kern="150" dirty="0">
                <a:effectLst/>
                <a:latin typeface="Liberation Serif"/>
                <a:ea typeface="Noto Sans CJK SC"/>
                <a:cs typeface="Lohit Devanagari"/>
              </a:rPr>
              <a:t>IoT</a:t>
            </a: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项目</a:t>
            </a:r>
            <a:r>
              <a:rPr lang="zh-CN" altLang="en-US" kern="150" dirty="0">
                <a:effectLst/>
                <a:latin typeface="Liberation Serif"/>
                <a:ea typeface="Noto Sans CJK SC"/>
                <a:cs typeface="Lohit Devanagari"/>
              </a:rPr>
              <a:t>的实例展示（硬件组成介绍）</a:t>
            </a:r>
            <a:endParaRPr lang="en-US" kern="150" dirty="0">
              <a:effectLst/>
              <a:latin typeface="Liberation Serif"/>
              <a:ea typeface="Noto Sans CJK SC"/>
              <a:cs typeface="Lohit Devanagari"/>
            </a:endParaRPr>
          </a:p>
          <a:p>
            <a:pPr>
              <a:lnSpc>
                <a:spcPct val="150000"/>
              </a:lnSpc>
            </a:pP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２、</a:t>
            </a:r>
            <a:r>
              <a:rPr lang="en-US" kern="150" dirty="0">
                <a:effectLst/>
                <a:latin typeface="Liberation Serif"/>
                <a:ea typeface="Noto Sans CJK SC"/>
                <a:cs typeface="Lohit Devanagari"/>
              </a:rPr>
              <a:t>VS Code</a:t>
            </a:r>
            <a:r>
              <a:rPr lang="zh-CN" altLang="en-US" kern="150" dirty="0">
                <a:effectLst/>
                <a:latin typeface="Liberation Serif"/>
                <a:ea typeface="Noto Sans CJK SC"/>
                <a:cs typeface="Lohit Devanagari"/>
              </a:rPr>
              <a:t>在该</a:t>
            </a:r>
            <a:r>
              <a:rPr lang="en-US" kern="150" dirty="0">
                <a:effectLst/>
                <a:latin typeface="Liberation Serif"/>
                <a:ea typeface="Noto Sans CJK SC"/>
                <a:cs typeface="Lohit Devanagari"/>
              </a:rPr>
              <a:t> IoT</a:t>
            </a: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项目</a:t>
            </a:r>
            <a:r>
              <a:rPr lang="zh-CN" altLang="en-US" kern="150" dirty="0">
                <a:latin typeface="Liberation Serif"/>
                <a:ea typeface="Noto Sans CJK SC"/>
                <a:cs typeface="Lohit Devanagari"/>
              </a:rPr>
              <a:t>实施中的应用（结合</a:t>
            </a:r>
            <a:r>
              <a:rPr lang="en-US" altLang="zh-CN" kern="150" dirty="0">
                <a:latin typeface="Liberation Serif"/>
                <a:ea typeface="Noto Sans CJK SC"/>
                <a:cs typeface="Lohit Devanagari"/>
              </a:rPr>
              <a:t>Arduino</a:t>
            </a:r>
            <a:r>
              <a:rPr lang="zh-CN" altLang="en-US" kern="150" dirty="0">
                <a:latin typeface="Liberation Serif"/>
                <a:ea typeface="Noto Sans CJK SC"/>
                <a:cs typeface="Lohit Devanagari"/>
              </a:rPr>
              <a:t>和</a:t>
            </a:r>
            <a:r>
              <a:rPr lang="en-US" altLang="zh-CN" kern="150" dirty="0" err="1">
                <a:latin typeface="Liberation Serif"/>
                <a:ea typeface="Noto Sans CJK SC"/>
                <a:cs typeface="Lohit Devanagari"/>
              </a:rPr>
              <a:t>PlatformIO</a:t>
            </a:r>
            <a:r>
              <a:rPr lang="zh-CN" altLang="en-US" kern="150" dirty="0">
                <a:latin typeface="Liberation Serif"/>
                <a:ea typeface="Noto Sans CJK SC"/>
                <a:cs typeface="Lohit Devanagari"/>
              </a:rPr>
              <a:t>两个插件</a:t>
            </a: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，讲解</a:t>
            </a:r>
            <a:r>
              <a:rPr lang="en-US" kern="150" dirty="0">
                <a:effectLst/>
                <a:latin typeface="Liberation Serif"/>
                <a:ea typeface="Noto Sans CJK SC"/>
                <a:cs typeface="Lohit Devanagari"/>
              </a:rPr>
              <a:t>VS Code</a:t>
            </a:r>
            <a:r>
              <a:rPr lang="zh-CN" altLang="en-US" kern="150" dirty="0">
                <a:effectLst/>
                <a:latin typeface="Liberation Serif"/>
                <a:ea typeface="Noto Sans CJK SC"/>
                <a:cs typeface="Lohit Devanagari"/>
              </a:rPr>
              <a:t>在</a:t>
            </a:r>
            <a:r>
              <a:rPr lang="en-US" kern="150" dirty="0">
                <a:effectLst/>
                <a:latin typeface="Liberation Serif"/>
                <a:ea typeface="Noto Sans CJK SC"/>
                <a:cs typeface="Lohit Devanagari"/>
              </a:rPr>
              <a:t>IoT</a:t>
            </a: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项目的用法</a:t>
            </a:r>
            <a:r>
              <a:rPr lang="zh-CN" altLang="en-US" kern="150" dirty="0">
                <a:effectLst/>
                <a:latin typeface="Liberation Serif"/>
                <a:ea typeface="Noto Sans CJK SC"/>
                <a:cs typeface="Lohit Devanagari"/>
              </a:rPr>
              <a:t>）</a:t>
            </a:r>
            <a:endParaRPr lang="en-US" kern="150" dirty="0">
              <a:effectLst/>
              <a:latin typeface="Liberation Serif"/>
              <a:ea typeface="Noto Sans CJK SC"/>
              <a:cs typeface="Lohit Devanagari"/>
            </a:endParaRPr>
          </a:p>
          <a:p>
            <a:pPr>
              <a:lnSpc>
                <a:spcPct val="150000"/>
              </a:lnSpc>
            </a:pP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３、</a:t>
            </a:r>
            <a:r>
              <a:rPr lang="en-US" altLang="zh-CN" kern="150" dirty="0">
                <a:latin typeface="Liberation Serif"/>
                <a:ea typeface="Noto Sans CJK SC"/>
                <a:cs typeface="Lohit Devanagari"/>
              </a:rPr>
              <a:t>IoT</a:t>
            </a:r>
            <a:r>
              <a:rPr lang="zh-CN" altLang="en-US" kern="150" dirty="0">
                <a:latin typeface="Liberation Serif"/>
                <a:ea typeface="Noto Sans CJK SC"/>
                <a:cs typeface="Lohit Devanagari"/>
              </a:rPr>
              <a:t>项目实施前需要了解的细节（</a:t>
            </a:r>
            <a:r>
              <a:rPr lang="en-US" altLang="zh-CN" kern="150" dirty="0">
                <a:latin typeface="Liberation Serif"/>
                <a:ea typeface="Noto Sans CJK SC"/>
                <a:cs typeface="Lohit Devanagari"/>
              </a:rPr>
              <a:t>MCU</a:t>
            </a:r>
            <a:r>
              <a:rPr lang="zh-CN" altLang="en-US" kern="150" dirty="0">
                <a:latin typeface="Liberation Serif"/>
                <a:ea typeface="Noto Sans CJK SC"/>
                <a:cs typeface="Lohit Devanagari"/>
              </a:rPr>
              <a:t>与通信方式）</a:t>
            </a:r>
            <a:endParaRPr lang="en-US" altLang="zh-CN" kern="150" dirty="0">
              <a:latin typeface="Liberation Serif"/>
              <a:ea typeface="Noto Sans CJK SC"/>
              <a:cs typeface="Lohit Devanagari"/>
            </a:endParaRPr>
          </a:p>
          <a:p>
            <a:pPr>
              <a:lnSpc>
                <a:spcPct val="150000"/>
              </a:lnSpc>
            </a:pP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４、</a:t>
            </a:r>
            <a:r>
              <a:rPr lang="zh-CN" altLang="en-US" kern="150" dirty="0">
                <a:effectLst/>
                <a:latin typeface="Liberation Serif"/>
                <a:ea typeface="Noto Sans CJK SC"/>
                <a:cs typeface="Lohit Devanagari"/>
              </a:rPr>
              <a:t>常见 </a:t>
            </a:r>
            <a:r>
              <a:rPr lang="en-US" altLang="zh-CN" kern="150" dirty="0">
                <a:effectLst/>
                <a:latin typeface="Liberation Serif"/>
                <a:ea typeface="Noto Sans CJK SC"/>
                <a:cs typeface="Lohit Devanagari"/>
              </a:rPr>
              <a:t>IDE </a:t>
            </a:r>
            <a:r>
              <a:rPr lang="zh-CN" altLang="en-US" kern="150" dirty="0">
                <a:effectLst/>
                <a:latin typeface="Liberation Serif"/>
                <a:ea typeface="Noto Sans CJK SC"/>
                <a:cs typeface="Lohit Devanagari"/>
              </a:rPr>
              <a:t>简介</a:t>
            </a:r>
            <a:endParaRPr lang="en-US" kern="150" dirty="0">
              <a:effectLst/>
              <a:latin typeface="Liberation Serif"/>
              <a:ea typeface="Noto Sans CJK SC"/>
              <a:cs typeface="Lohit Devanagari"/>
            </a:endParaRPr>
          </a:p>
          <a:p>
            <a:pPr>
              <a:lnSpc>
                <a:spcPct val="150000"/>
              </a:lnSpc>
            </a:pPr>
            <a:r>
              <a:rPr lang="en-US" altLang="zh-CN" kern="150" dirty="0">
                <a:latin typeface="Noto Sans" panose="020B0502040504020204" pitchFamily="34" charset="0"/>
              </a:rPr>
              <a:t> 5</a:t>
            </a:r>
            <a:r>
              <a:rPr lang="zh-CN" altLang="en-US" kern="150" dirty="0">
                <a:latin typeface="Noto Sans" panose="020B0502040504020204" pitchFamily="34" charset="0"/>
              </a:rPr>
              <a:t>、</a:t>
            </a: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选择</a:t>
            </a:r>
            <a:r>
              <a:rPr lang="en-US" kern="150" dirty="0">
                <a:effectLst/>
                <a:latin typeface="Liberation Serif"/>
                <a:ea typeface="Noto Sans CJK SC"/>
                <a:cs typeface="Lohit Devanagari"/>
              </a:rPr>
              <a:t>VS Code</a:t>
            </a:r>
            <a:r>
              <a:rPr lang="zh-CN" kern="150" dirty="0">
                <a:effectLst/>
                <a:latin typeface="Liberation Serif"/>
                <a:ea typeface="Noto Sans CJK SC"/>
                <a:cs typeface="Lohit Devanagari"/>
              </a:rPr>
              <a:t>的理由</a:t>
            </a:r>
            <a:endParaRPr lang="en-US" kern="150" dirty="0">
              <a:effectLst/>
              <a:latin typeface="Liberation Serif"/>
              <a:ea typeface="Noto Sans CJK SC"/>
              <a:cs typeface="Lohit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131274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E80AF-275E-4777-988F-70723C26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  </a:t>
            </a:r>
            <a:r>
              <a:rPr lang="zh-CN" altLang="en-US" dirty="0"/>
              <a:t>最小系统实物照（单层板）</a:t>
            </a:r>
            <a:endParaRPr lang="en-US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087F9F14-5E51-425B-8B43-38A93FFD7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75945" y="1825625"/>
            <a:ext cx="9040110" cy="4351338"/>
          </a:xfrm>
        </p:spPr>
      </p:pic>
    </p:spTree>
    <p:extLst>
      <p:ext uri="{BB962C8B-B14F-4D97-AF65-F5344CB8AC3E}">
        <p14:creationId xmlns:p14="http://schemas.microsoft.com/office/powerpoint/2010/main" val="375849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488A-960A-45EE-AE9E-340AE2A0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ICE + UNO </a:t>
            </a:r>
            <a:r>
              <a:rPr lang="zh-CN" altLang="en-US" dirty="0"/>
              <a:t>最小系统</a:t>
            </a:r>
            <a:endParaRPr lang="en-US" dirty="0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08DFA71B-8850-4686-B3B1-2E4783A84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45" y="1825625"/>
            <a:ext cx="9040110" cy="4351338"/>
          </a:xfrm>
        </p:spPr>
      </p:pic>
    </p:spTree>
    <p:extLst>
      <p:ext uri="{BB962C8B-B14F-4D97-AF65-F5344CB8AC3E}">
        <p14:creationId xmlns:p14="http://schemas.microsoft.com/office/powerpoint/2010/main" val="340559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9A26-0275-49D9-A499-81D48FF7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Tip</a:t>
            </a:r>
            <a:r>
              <a:rPr lang="zh-CN" altLang="en-US" dirty="0"/>
              <a:t>：解决问题的一个途径（流程）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769F4-6EFA-47FD-B823-893E5C489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https://community.platformio.org/t/how-to-setup-atmel-ice-to-program-an-atmega328-on-platformio-with-vscode-on-windows-10/11426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 https://community.platformio.org/ </a:t>
            </a:r>
            <a:r>
              <a:rPr lang="zh-CN" altLang="en-US" dirty="0"/>
              <a:t>的价值在这里体现 </a:t>
            </a:r>
            <a:r>
              <a:rPr lang="en-US" altLang="zh-CN" dirty="0"/>
              <a:t>-</a:t>
            </a:r>
            <a:r>
              <a:rPr lang="zh-CN" altLang="en-US" dirty="0"/>
              <a:t>实际的解决方案的线索 </a:t>
            </a:r>
            <a:r>
              <a:rPr lang="en-US" altLang="zh-CN" dirty="0"/>
              <a:t>– </a:t>
            </a:r>
            <a:r>
              <a:rPr lang="zh-CN" altLang="en-US" dirty="0"/>
              <a:t>讨论过程）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https://cyansensors.wordpress.com/portfolio/setting-up-atmel-ice-with-platformio-using-atmega328p/</a:t>
            </a:r>
            <a:endParaRPr lang="en-US" altLang="zh-CN" dirty="0"/>
          </a:p>
          <a:p>
            <a:r>
              <a:rPr lang="zh-CN" altLang="en-US" dirty="0"/>
              <a:t>（实际的解决方案的详情在这里）</a:t>
            </a:r>
            <a:endParaRPr lang="en-US" altLang="zh-CN" dirty="0"/>
          </a:p>
          <a:p>
            <a:r>
              <a:rPr lang="en-US" dirty="0"/>
              <a:t>3</a:t>
            </a:r>
            <a:r>
              <a:rPr lang="zh-CN" altLang="en-US" dirty="0"/>
              <a:t>、</a:t>
            </a:r>
            <a:r>
              <a:rPr lang="en-US" dirty="0"/>
              <a:t>https://docs.platformio.org/en/latest/projectconf/index.html</a:t>
            </a:r>
          </a:p>
        </p:txBody>
      </p:sp>
    </p:spTree>
    <p:extLst>
      <p:ext uri="{BB962C8B-B14F-4D97-AF65-F5344CB8AC3E}">
        <p14:creationId xmlns:p14="http://schemas.microsoft.com/office/powerpoint/2010/main" val="299183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3C21-B082-47B8-8034-653FDFFC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其他几个推荐的网址：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0744-41B0-45D8-B75A-84FB8C5C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https://stackoverflow.com/</a:t>
            </a:r>
          </a:p>
          <a:p>
            <a:pPr>
              <a:lnSpc>
                <a:spcPct val="150000"/>
              </a:lnSpc>
            </a:pPr>
            <a:r>
              <a:rPr lang="en-US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https://github.com/olikraus/u8g2/issues</a:t>
            </a:r>
          </a:p>
          <a:p>
            <a:pPr>
              <a:lnSpc>
                <a:spcPct val="150000"/>
              </a:lnSpc>
            </a:pPr>
            <a:r>
              <a:rPr lang="en-US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https://bing.com/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2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C976-0BB1-4A00-9076-281C058F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400" kern="150" dirty="0">
                <a:effectLst/>
                <a:latin typeface="Liberation Serif"/>
                <a:ea typeface="Noto Sans CJK SC"/>
                <a:cs typeface="Lohit Devanagari"/>
              </a:rPr>
              <a:t>实施一个</a:t>
            </a:r>
            <a:r>
              <a:rPr lang="en-US" sz="4400" kern="150" dirty="0">
                <a:effectLst/>
                <a:latin typeface="Liberation Serif"/>
                <a:ea typeface="Noto Sans CJK SC"/>
                <a:cs typeface="Lohit Devanagari"/>
              </a:rPr>
              <a:t>IoT</a:t>
            </a:r>
            <a:r>
              <a:rPr lang="zh-CN" sz="4400" kern="150" dirty="0">
                <a:effectLst/>
                <a:latin typeface="Liberation Serif"/>
                <a:ea typeface="Noto Sans CJK SC"/>
                <a:cs typeface="Lohit Devanagari"/>
              </a:rPr>
              <a:t>项目</a:t>
            </a:r>
            <a:r>
              <a:rPr lang="zh-CN" altLang="en-US" kern="150" dirty="0">
                <a:latin typeface="Liberation Serif"/>
                <a:ea typeface="Noto Sans CJK SC"/>
                <a:cs typeface="Lohit Devanagari"/>
              </a:rPr>
              <a:t>前</a:t>
            </a:r>
            <a:r>
              <a:rPr lang="zh-CN" sz="4400" kern="150" dirty="0">
                <a:effectLst/>
                <a:latin typeface="Liberation Serif"/>
                <a:ea typeface="Noto Sans CJK SC"/>
                <a:cs typeface="Lohit Devanagari"/>
              </a:rPr>
              <a:t>需要</a:t>
            </a:r>
            <a:r>
              <a:rPr lang="zh-CN" altLang="en-US" sz="4400" kern="150" dirty="0">
                <a:effectLst/>
                <a:latin typeface="Liberation Serif"/>
                <a:ea typeface="Noto Sans CJK SC"/>
                <a:cs typeface="Lohit Devanagari"/>
              </a:rPr>
              <a:t>理解的细节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8F5E-2B65-4A72-969E-1D1DED70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IoT:	</a:t>
            </a:r>
            <a:r>
              <a:rPr lang="en-US" i="0" u="none" strike="noStrike" dirty="0">
                <a:solidFill>
                  <a:srgbClr val="660099"/>
                </a:solidFill>
                <a:effectLst/>
                <a:latin typeface="Roboto"/>
                <a:hlinkClick r:id="rId2"/>
              </a:rPr>
              <a:t>Internet of Things</a:t>
            </a:r>
            <a:r>
              <a:rPr lang="en-US" i="0" u="none" strike="noStrike" dirty="0">
                <a:solidFill>
                  <a:srgbClr val="660099"/>
                </a:solidFill>
                <a:effectLst/>
                <a:latin typeface="Roboto"/>
              </a:rPr>
              <a:t> – </a:t>
            </a:r>
            <a:r>
              <a:rPr lang="zh-CN" altLang="en-US" i="0" u="none" strike="noStrike" dirty="0">
                <a:solidFill>
                  <a:srgbClr val="660099"/>
                </a:solidFill>
                <a:effectLst/>
                <a:latin typeface="Roboto"/>
              </a:rPr>
              <a:t>物联网</a:t>
            </a:r>
            <a:endParaRPr lang="en-US" altLang="zh-CN" i="0" u="none" strike="noStrike" dirty="0">
              <a:solidFill>
                <a:srgbClr val="660099"/>
              </a:solidFill>
              <a:effectLst/>
              <a:latin typeface="Roboto"/>
            </a:endParaRPr>
          </a:p>
          <a:p>
            <a:r>
              <a:rPr lang="zh-CN" altLang="en-US" dirty="0">
                <a:solidFill>
                  <a:srgbClr val="660099"/>
                </a:solidFill>
                <a:latin typeface="Roboto"/>
              </a:rPr>
              <a:t>两个核心：“联” 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and </a:t>
            </a:r>
            <a:r>
              <a:rPr lang="zh-CN" altLang="en-US" dirty="0">
                <a:solidFill>
                  <a:srgbClr val="660099"/>
                </a:solidFill>
                <a:latin typeface="Roboto"/>
              </a:rPr>
              <a:t>“物”</a:t>
            </a:r>
            <a:endParaRPr lang="en-US" altLang="zh-CN" dirty="0">
              <a:solidFill>
                <a:srgbClr val="660099"/>
              </a:solidFill>
              <a:latin typeface="Roboto"/>
            </a:endParaRPr>
          </a:p>
          <a:p>
            <a:r>
              <a:rPr lang="en-US" dirty="0">
                <a:solidFill>
                  <a:srgbClr val="660099"/>
                </a:solidFill>
                <a:effectLst/>
                <a:latin typeface="Roboto"/>
              </a:rPr>
              <a:t>“</a:t>
            </a:r>
            <a:r>
              <a:rPr lang="zh-CN" altLang="en-US" dirty="0">
                <a:solidFill>
                  <a:srgbClr val="660099"/>
                </a:solidFill>
                <a:effectLst/>
                <a:latin typeface="Roboto"/>
              </a:rPr>
              <a:t>联</a:t>
            </a:r>
            <a:r>
              <a:rPr lang="en-US" dirty="0">
                <a:solidFill>
                  <a:srgbClr val="660099"/>
                </a:solidFill>
                <a:effectLst/>
                <a:latin typeface="Roboto"/>
              </a:rPr>
              <a:t>” – </a:t>
            </a:r>
            <a:r>
              <a:rPr lang="zh-CN" altLang="en-US" dirty="0">
                <a:solidFill>
                  <a:srgbClr val="660099"/>
                </a:solidFill>
                <a:effectLst/>
                <a:latin typeface="Roboto"/>
              </a:rPr>
              <a:t>通联 </a:t>
            </a:r>
            <a:r>
              <a:rPr lang="en-US" altLang="zh-CN" dirty="0">
                <a:solidFill>
                  <a:srgbClr val="660099"/>
                </a:solidFill>
                <a:effectLst/>
                <a:latin typeface="Roboto"/>
              </a:rPr>
              <a:t>– </a:t>
            </a:r>
            <a:r>
              <a:rPr lang="zh-CN" altLang="en-US" dirty="0">
                <a:solidFill>
                  <a:srgbClr val="660099"/>
                </a:solidFill>
                <a:effectLst/>
                <a:latin typeface="Roboto"/>
              </a:rPr>
              <a:t>通信 </a:t>
            </a:r>
            <a:r>
              <a:rPr lang="en-US" altLang="zh-CN" dirty="0">
                <a:solidFill>
                  <a:srgbClr val="660099"/>
                </a:solidFill>
                <a:effectLst/>
                <a:latin typeface="Roboto"/>
              </a:rPr>
              <a:t>– communication</a:t>
            </a:r>
          </a:p>
          <a:p>
            <a:r>
              <a:rPr lang="en-US" altLang="zh-CN" dirty="0">
                <a:solidFill>
                  <a:srgbClr val="660099"/>
                </a:solidFill>
                <a:latin typeface="Roboto"/>
              </a:rPr>
              <a:t>“</a:t>
            </a:r>
            <a:r>
              <a:rPr lang="zh-CN" altLang="en-US" dirty="0">
                <a:solidFill>
                  <a:srgbClr val="660099"/>
                </a:solidFill>
                <a:latin typeface="Roboto"/>
              </a:rPr>
              <a:t>物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”</a:t>
            </a:r>
            <a:r>
              <a:rPr lang="zh-CN" altLang="en-US" dirty="0">
                <a:solidFill>
                  <a:srgbClr val="660099"/>
                </a:solidFill>
                <a:latin typeface="Roboto"/>
              </a:rPr>
              <a:t>：</a:t>
            </a:r>
            <a:endParaRPr lang="en-US" altLang="zh-CN" dirty="0">
              <a:solidFill>
                <a:srgbClr val="660099"/>
              </a:solidFill>
              <a:latin typeface="Roboto"/>
            </a:endParaRPr>
          </a:p>
          <a:p>
            <a:r>
              <a:rPr lang="zh-CN" altLang="en-US" dirty="0">
                <a:solidFill>
                  <a:srgbClr val="660099"/>
                </a:solidFill>
                <a:effectLst/>
                <a:latin typeface="Roboto"/>
              </a:rPr>
              <a:t>从用户</a:t>
            </a:r>
            <a:r>
              <a:rPr lang="en-US" altLang="zh-CN" dirty="0">
                <a:solidFill>
                  <a:srgbClr val="660099"/>
                </a:solidFill>
                <a:effectLst/>
                <a:latin typeface="Roboto"/>
              </a:rPr>
              <a:t>(user)</a:t>
            </a:r>
            <a:r>
              <a:rPr lang="zh-CN" altLang="en-US" dirty="0">
                <a:solidFill>
                  <a:srgbClr val="660099"/>
                </a:solidFill>
                <a:effectLst/>
                <a:latin typeface="Roboto"/>
              </a:rPr>
              <a:t>，也就是消费者</a:t>
            </a:r>
            <a:r>
              <a:rPr lang="en-US" altLang="zh-CN" dirty="0">
                <a:solidFill>
                  <a:srgbClr val="660099"/>
                </a:solidFill>
                <a:effectLst/>
                <a:latin typeface="Roboto"/>
              </a:rPr>
              <a:t>(consumer)</a:t>
            </a:r>
            <a:r>
              <a:rPr lang="zh-CN" altLang="en-US" dirty="0">
                <a:solidFill>
                  <a:srgbClr val="660099"/>
                </a:solidFill>
                <a:effectLst/>
                <a:latin typeface="Roboto"/>
              </a:rPr>
              <a:t>的角度理解：</a:t>
            </a:r>
            <a:r>
              <a:rPr lang="en-US" altLang="zh-CN" dirty="0">
                <a:solidFill>
                  <a:srgbClr val="660099"/>
                </a:solidFill>
                <a:effectLst/>
                <a:latin typeface="Roboto"/>
              </a:rPr>
              <a:t>target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(</a:t>
            </a:r>
            <a:r>
              <a:rPr lang="zh-CN" altLang="en-US" dirty="0">
                <a:solidFill>
                  <a:srgbClr val="660099"/>
                </a:solidFill>
                <a:latin typeface="Roboto"/>
              </a:rPr>
              <a:t>目标，对象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)</a:t>
            </a:r>
            <a:endParaRPr lang="en-US" altLang="zh-CN" dirty="0">
              <a:solidFill>
                <a:srgbClr val="660099"/>
              </a:solidFill>
              <a:effectLst/>
              <a:latin typeface="Roboto"/>
            </a:endParaRPr>
          </a:p>
          <a:p>
            <a:r>
              <a:rPr lang="zh-CN" altLang="en-US" dirty="0">
                <a:solidFill>
                  <a:srgbClr val="660099"/>
                </a:solidFill>
                <a:effectLst/>
                <a:latin typeface="Roboto"/>
              </a:rPr>
              <a:t>举例：电视机、电冰箱、洗衣机、腕表。。。</a:t>
            </a:r>
            <a:endParaRPr lang="en-US" altLang="zh-CN" dirty="0">
              <a:solidFill>
                <a:srgbClr val="660099"/>
              </a:solidFill>
              <a:effectLst/>
              <a:latin typeface="Roboto"/>
            </a:endParaRPr>
          </a:p>
          <a:p>
            <a:r>
              <a:rPr lang="zh-CN" altLang="en-US" dirty="0">
                <a:solidFill>
                  <a:srgbClr val="660099"/>
                </a:solidFill>
                <a:latin typeface="Roboto"/>
              </a:rPr>
              <a:t>从开发者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(developer)</a:t>
            </a:r>
            <a:r>
              <a:rPr lang="zh-CN" altLang="en-US" dirty="0">
                <a:solidFill>
                  <a:srgbClr val="660099"/>
                </a:solidFill>
                <a:latin typeface="Roboto"/>
              </a:rPr>
              <a:t>，也就是工程师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(engineer)</a:t>
            </a:r>
            <a:r>
              <a:rPr lang="zh-CN" altLang="en-US" dirty="0">
                <a:solidFill>
                  <a:srgbClr val="660099"/>
                </a:solidFill>
                <a:latin typeface="Roboto"/>
              </a:rPr>
              <a:t>、设计者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(designer)</a:t>
            </a:r>
            <a:r>
              <a:rPr lang="zh-CN" altLang="en-US" dirty="0">
                <a:solidFill>
                  <a:srgbClr val="660099"/>
                </a:solidFill>
                <a:latin typeface="Roboto"/>
              </a:rPr>
              <a:t>的角度看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: chip(</a:t>
            </a:r>
            <a:r>
              <a:rPr lang="zh-CN" altLang="en-US" dirty="0">
                <a:solidFill>
                  <a:srgbClr val="660099"/>
                </a:solidFill>
                <a:latin typeface="Roboto"/>
              </a:rPr>
              <a:t>芯片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) – device(</a:t>
            </a:r>
            <a:r>
              <a:rPr lang="zh-CN" altLang="en-US" dirty="0">
                <a:solidFill>
                  <a:srgbClr val="660099"/>
                </a:solidFill>
                <a:latin typeface="Roboto"/>
              </a:rPr>
              <a:t>设备</a:t>
            </a:r>
            <a:r>
              <a:rPr lang="en-US" altLang="zh-CN" dirty="0">
                <a:solidFill>
                  <a:srgbClr val="660099"/>
                </a:solidFill>
                <a:latin typeface="Roboto"/>
              </a:rPr>
              <a:t>)</a:t>
            </a:r>
            <a:endParaRPr lang="en-US" altLang="zh-CN" dirty="0">
              <a:solidFill>
                <a:srgbClr val="660099"/>
              </a:solidFill>
              <a:effectLst/>
              <a:latin typeface="Roboto"/>
            </a:endParaRPr>
          </a:p>
          <a:p>
            <a:endParaRPr lang="en-US" dirty="0">
              <a:solidFill>
                <a:srgbClr val="666666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458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0638-D8E8-4B05-AEBC-AA40E13B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构思一个项目前的考量：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9E03-F014-4BC5-9725-C7726ACC8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项目本身 </a:t>
            </a:r>
            <a:r>
              <a:rPr lang="en-US" altLang="zh-CN" dirty="0"/>
              <a:t>– </a:t>
            </a:r>
            <a:r>
              <a:rPr lang="zh-CN" altLang="en-US" dirty="0"/>
              <a:t>应用场景（类似于“盈利模式”）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硬件 </a:t>
            </a:r>
            <a:r>
              <a:rPr lang="en-US" altLang="zh-CN" dirty="0"/>
              <a:t>– </a:t>
            </a:r>
            <a:r>
              <a:rPr lang="zh-CN" altLang="en-US" dirty="0"/>
              <a:t>成本</a:t>
            </a:r>
            <a:r>
              <a:rPr lang="en-US" altLang="zh-CN" dirty="0"/>
              <a:t>(cost)</a:t>
            </a:r>
            <a:r>
              <a:rPr lang="zh-CN" altLang="en-US" dirty="0"/>
              <a:t>、环境、通信方式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1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0BCE-E427-474E-BF03-D4F990C6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MCU</a:t>
            </a:r>
            <a:r>
              <a:rPr lang="zh-CN" altLang="en-US" dirty="0"/>
              <a:t>芯片：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632FC-7134-49F0-8C0E-16C3CD3A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461155"/>
            <a:ext cx="10963373" cy="39969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目前主流的芯片都是基于</a:t>
            </a:r>
            <a:r>
              <a:rPr lang="en-US" altLang="zh-CN" dirty="0"/>
              <a:t>ARM</a:t>
            </a:r>
            <a:r>
              <a:rPr lang="zh-CN" altLang="en-US" dirty="0"/>
              <a:t>的</a:t>
            </a:r>
            <a:r>
              <a:rPr lang="en-US" altLang="zh-CN" dirty="0"/>
              <a:t>32</a:t>
            </a:r>
            <a:r>
              <a:rPr lang="zh-CN" altLang="en-US" dirty="0"/>
              <a:t>位机。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部分厂家有自己的</a:t>
            </a:r>
            <a:r>
              <a:rPr lang="en-US" altLang="zh-CN" dirty="0"/>
              <a:t>16</a:t>
            </a:r>
            <a:r>
              <a:rPr lang="zh-CN" altLang="en-US" dirty="0"/>
              <a:t>位机</a:t>
            </a:r>
            <a:r>
              <a:rPr lang="en-US" altLang="zh-CN" dirty="0"/>
              <a:t>——</a:t>
            </a:r>
            <a:r>
              <a:rPr lang="en-US" b="0" i="0" dirty="0">
                <a:effectLst/>
                <a:latin typeface="Open Sans"/>
              </a:rPr>
              <a:t>Microchip</a:t>
            </a:r>
            <a:r>
              <a:rPr lang="zh-CN" altLang="en-US" dirty="0"/>
              <a:t>（微芯）、</a:t>
            </a:r>
            <a:r>
              <a:rPr lang="en-US" i="0" dirty="0">
                <a:solidFill>
                  <a:srgbClr val="444444"/>
                </a:solidFill>
                <a:effectLst/>
                <a:latin typeface="Roboto"/>
              </a:rPr>
              <a:t>Texas Instruments</a:t>
            </a:r>
            <a:r>
              <a:rPr lang="zh-CN" altLang="en-US" dirty="0"/>
              <a:t>（德州仪器）。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几乎所有的芯片厂家都起步于</a:t>
            </a:r>
            <a:r>
              <a:rPr lang="en-US" altLang="zh-CN" dirty="0"/>
              <a:t>8</a:t>
            </a:r>
            <a:r>
              <a:rPr lang="zh-CN" altLang="en-US" dirty="0"/>
              <a:t>位机</a:t>
            </a:r>
            <a:r>
              <a:rPr lang="en-US" altLang="zh-CN" dirty="0"/>
              <a:t>——</a:t>
            </a:r>
            <a:r>
              <a:rPr lang="zh-CN" altLang="en-US" dirty="0"/>
              <a:t>英飞凌</a:t>
            </a:r>
            <a:r>
              <a:rPr lang="en-US" altLang="zh-CN" dirty="0"/>
              <a:t>(</a:t>
            </a:r>
            <a:r>
              <a:rPr lang="en-US" i="0" dirty="0">
                <a:solidFill>
                  <a:srgbClr val="444444"/>
                </a:solidFill>
                <a:effectLst/>
                <a:latin typeface="Roboto"/>
              </a:rPr>
              <a:t>Infineon</a:t>
            </a:r>
            <a:r>
              <a:rPr lang="en-US" altLang="zh-CN" dirty="0"/>
              <a:t>)</a:t>
            </a:r>
            <a:r>
              <a:rPr lang="zh-CN" altLang="en-US" dirty="0"/>
              <a:t>、恩智浦</a:t>
            </a:r>
            <a:r>
              <a:rPr lang="en-US" altLang="zh-CN" dirty="0"/>
              <a:t>(NXP)</a:t>
            </a:r>
            <a:r>
              <a:rPr lang="zh-CN" altLang="en-US" dirty="0"/>
              <a:t>、芯联科技</a:t>
            </a:r>
            <a:r>
              <a:rPr lang="en-US" altLang="zh-CN" dirty="0"/>
              <a:t>(</a:t>
            </a:r>
            <a:r>
              <a:rPr lang="en-US" i="0" dirty="0">
                <a:solidFill>
                  <a:srgbClr val="444444"/>
                </a:solidFill>
                <a:effectLst/>
                <a:latin typeface="Roboto"/>
              </a:rPr>
              <a:t>Silicon Labs</a:t>
            </a:r>
            <a:r>
              <a:rPr lang="en-US" altLang="zh-CN" dirty="0"/>
              <a:t>)</a:t>
            </a:r>
            <a:r>
              <a:rPr lang="zh-CN" altLang="en-US" dirty="0"/>
              <a:t>、意法半导体</a:t>
            </a:r>
            <a:r>
              <a:rPr lang="en-US" altLang="zh-CN" dirty="0"/>
              <a:t>(ST)</a:t>
            </a:r>
            <a:r>
              <a:rPr lang="zh-CN" altLang="en-US" dirty="0"/>
              <a:t>、美西</a:t>
            </a:r>
            <a:r>
              <a:rPr lang="en-US" altLang="zh-CN" dirty="0"/>
              <a:t>(</a:t>
            </a:r>
            <a:r>
              <a:rPr lang="en-US" b="0" i="0" dirty="0">
                <a:solidFill>
                  <a:srgbClr val="666666"/>
                </a:solidFill>
                <a:effectLst/>
                <a:latin typeface="Roboto"/>
              </a:rPr>
              <a:t>Maxim</a:t>
            </a:r>
            <a:r>
              <a:rPr lang="en-US" altLang="zh-CN" dirty="0"/>
              <a:t>)……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8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16D6-C62B-45DA-8051-6C65AEBB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</a:t>
            </a:r>
            <a:r>
              <a:rPr lang="en-US" dirty="0"/>
              <a:t>MCU</a:t>
            </a:r>
            <a:r>
              <a:rPr lang="zh-CN" altLang="en-US" dirty="0"/>
              <a:t>系列：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A74C1-14F4-4F4F-AC8C-5B36FEB0F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</a:t>
            </a:r>
          </a:p>
          <a:p>
            <a:r>
              <a:rPr lang="en-US" dirty="0" err="1"/>
              <a:t>dsPIC</a:t>
            </a:r>
            <a:endParaRPr lang="en-US" dirty="0"/>
          </a:p>
          <a:p>
            <a:r>
              <a:rPr lang="en-US" dirty="0"/>
              <a:t>AVR</a:t>
            </a:r>
          </a:p>
          <a:p>
            <a:r>
              <a:rPr lang="en-US" dirty="0"/>
              <a:t>SAM</a:t>
            </a:r>
          </a:p>
          <a:p>
            <a:r>
              <a:rPr lang="en-US" dirty="0"/>
              <a:t>STM</a:t>
            </a:r>
          </a:p>
          <a:p>
            <a:r>
              <a:rPr lang="en-US" dirty="0"/>
              <a:t>MSP</a:t>
            </a:r>
          </a:p>
          <a:p>
            <a:r>
              <a:rPr lang="en-US" dirty="0"/>
              <a:t>EFM</a:t>
            </a:r>
          </a:p>
        </p:txBody>
      </p:sp>
    </p:spTree>
    <p:extLst>
      <p:ext uri="{BB962C8B-B14F-4D97-AF65-F5344CB8AC3E}">
        <p14:creationId xmlns:p14="http://schemas.microsoft.com/office/powerpoint/2010/main" val="2199756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E0B-DB78-471E-B9FF-BC91172E0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8" y="54178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建立在</a:t>
            </a:r>
            <a:r>
              <a:rPr lang="en-US" sz="3600" b="0" i="0" dirty="0">
                <a:solidFill>
                  <a:srgbClr val="666666"/>
                </a:solidFill>
                <a:effectLst/>
                <a:latin typeface="Roboto"/>
              </a:rPr>
              <a:t>S</a:t>
            </a:r>
            <a:r>
              <a:rPr lang="en-US" sz="3600" dirty="0">
                <a:solidFill>
                  <a:srgbClr val="666666"/>
                </a:solidFill>
                <a:latin typeface="Roboto"/>
              </a:rPr>
              <a:t>o</a:t>
            </a:r>
            <a:r>
              <a:rPr lang="en-US" altLang="zh-CN" sz="3600" b="0" i="0" dirty="0">
                <a:solidFill>
                  <a:srgbClr val="666666"/>
                </a:solidFill>
                <a:effectLst/>
                <a:latin typeface="Roboto"/>
              </a:rPr>
              <a:t>C</a:t>
            </a:r>
            <a:r>
              <a:rPr lang="zh-CN" altLang="en-US" sz="3600" b="0" i="0" dirty="0">
                <a:solidFill>
                  <a:srgbClr val="666666"/>
                </a:solidFill>
                <a:effectLst/>
                <a:latin typeface="Roboto"/>
              </a:rPr>
              <a:t>基础上的单板机</a:t>
            </a:r>
            <a:br>
              <a:rPr lang="en-US" altLang="zh-CN" sz="3600" b="0" i="0" dirty="0">
                <a:solidFill>
                  <a:srgbClr val="666666"/>
                </a:solidFill>
                <a:effectLst/>
                <a:latin typeface="Roboto"/>
              </a:rPr>
            </a:br>
            <a:r>
              <a:rPr lang="zh-CN" altLang="en-US" sz="3600" b="0" i="0" dirty="0">
                <a:solidFill>
                  <a:srgbClr val="666666"/>
                </a:solidFill>
                <a:effectLst/>
                <a:latin typeface="Roboto"/>
              </a:rPr>
              <a:t>（</a:t>
            </a:r>
            <a:r>
              <a:rPr lang="en-US" altLang="zh-CN" sz="3600" b="0" i="0" dirty="0">
                <a:solidFill>
                  <a:srgbClr val="666666"/>
                </a:solidFill>
                <a:effectLst/>
                <a:latin typeface="Roboto"/>
              </a:rPr>
              <a:t>single board computer</a:t>
            </a:r>
            <a:r>
              <a:rPr lang="zh-CN" altLang="en-US" sz="3600" b="0" i="0" dirty="0">
                <a:solidFill>
                  <a:srgbClr val="666666"/>
                </a:solidFill>
                <a:effectLst/>
                <a:latin typeface="Roboto"/>
              </a:rPr>
              <a:t>）</a:t>
            </a:r>
            <a:endParaRPr 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B1E186-3A9D-4E68-B866-3AFD63A6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647" y="114545"/>
            <a:ext cx="8307665" cy="56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166F43-29A2-4D84-987E-564FE960B799}"/>
              </a:ext>
            </a:extLst>
          </p:cNvPr>
          <p:cNvSpPr txBox="1"/>
          <p:nvPr/>
        </p:nvSpPr>
        <p:spPr>
          <a:xfrm>
            <a:off x="838200" y="464809"/>
            <a:ext cx="368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666666"/>
                </a:solidFill>
                <a:effectLst/>
                <a:latin typeface="Roboto"/>
              </a:rPr>
              <a:t>S</a:t>
            </a:r>
            <a:r>
              <a:rPr lang="en-US" sz="1800" dirty="0">
                <a:solidFill>
                  <a:srgbClr val="666666"/>
                </a:solidFill>
                <a:latin typeface="Roboto"/>
              </a:rPr>
              <a:t>o</a:t>
            </a:r>
            <a:r>
              <a:rPr lang="en-US" altLang="zh-CN" sz="1800" b="0" i="0" dirty="0">
                <a:solidFill>
                  <a:srgbClr val="666666"/>
                </a:solidFill>
                <a:effectLst/>
                <a:latin typeface="Roboto"/>
              </a:rPr>
              <a:t>C - </a:t>
            </a:r>
            <a:r>
              <a:rPr lang="en-US" sz="1800" b="0" i="0" dirty="0">
                <a:solidFill>
                  <a:srgbClr val="666666"/>
                </a:solidFill>
                <a:effectLst/>
                <a:latin typeface="Roboto"/>
              </a:rPr>
              <a:t>system on a chip - </a:t>
            </a:r>
            <a:r>
              <a:rPr lang="zh-CN" altLang="en-US" sz="1800" dirty="0"/>
              <a:t>系统级芯片 </a:t>
            </a:r>
            <a:r>
              <a:rPr lang="en-US" altLang="zh-CN" sz="1800" dirty="0"/>
              <a:t>– </a:t>
            </a:r>
            <a:r>
              <a:rPr lang="zh-CN" altLang="en-US" sz="1800" dirty="0"/>
              <a:t>比单片机复杂一些的单片机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8233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D878-DBB3-4B6E-B817-9B30488B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比单板机更复杂的</a:t>
            </a:r>
            <a:r>
              <a:rPr lang="en-US" altLang="zh-CN" dirty="0"/>
              <a:t>PC</a:t>
            </a:r>
            <a:r>
              <a:rPr lang="zh-CN" altLang="en-US" dirty="0"/>
              <a:t>机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32592-699A-4714-BA98-2352694276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8" y="2099331"/>
            <a:ext cx="3494522" cy="25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C0AA8E-1813-4FBE-AB74-4592E7E72CE6}"/>
              </a:ext>
            </a:extLst>
          </p:cNvPr>
          <p:cNvSpPr txBox="1"/>
          <p:nvPr/>
        </p:nvSpPr>
        <p:spPr>
          <a:xfrm>
            <a:off x="1960775" y="5024487"/>
            <a:ext cx="1866507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D063DC2-51BA-40B7-80A1-1790D7E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44" y="1311659"/>
            <a:ext cx="6011408" cy="46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B6D94-149E-4CBC-A251-FE1DB1B72EE4}"/>
              </a:ext>
            </a:extLst>
          </p:cNvPr>
          <p:cNvSpPr txBox="1"/>
          <p:nvPr/>
        </p:nvSpPr>
        <p:spPr>
          <a:xfrm>
            <a:off x="6476214" y="5934173"/>
            <a:ext cx="1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81169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A692-69AD-4792-8870-2ACA83FC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Android</a:t>
            </a:r>
            <a:r>
              <a:rPr lang="zh-CN" altLang="en-US" sz="3200" dirty="0"/>
              <a:t>智能电话遥控的</a:t>
            </a:r>
            <a:r>
              <a:rPr lang="en-US" altLang="zh-CN" sz="3200" dirty="0"/>
              <a:t>LCD</a:t>
            </a:r>
            <a:r>
              <a:rPr lang="zh-CN" altLang="en-US" sz="3200" dirty="0"/>
              <a:t>屏内容实时更新系统实物照</a:t>
            </a:r>
            <a:endParaRPr lang="en-US" sz="3200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0A96F98A-9167-4CEA-8D5F-C292C2BFE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45" y="1825625"/>
            <a:ext cx="9040110" cy="4351338"/>
          </a:xfrm>
        </p:spPr>
      </p:pic>
    </p:spTree>
    <p:extLst>
      <p:ext uri="{BB962C8B-B14F-4D97-AF65-F5344CB8AC3E}">
        <p14:creationId xmlns:p14="http://schemas.microsoft.com/office/powerpoint/2010/main" val="170312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EB5C-187A-4543-A416-92A96FB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关于物联网特别要提到的</a:t>
            </a:r>
            <a:r>
              <a:rPr lang="en-US" altLang="zh-CN" dirty="0"/>
              <a:t>MCU</a:t>
            </a:r>
            <a:r>
              <a:rPr lang="zh-CN" altLang="en-US" dirty="0"/>
              <a:t>：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Neue-Light"/>
              </a:rPr>
              <a:t>Espressif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988D52-809F-4541-B0A8-A3A3204DF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54" y="1623549"/>
            <a:ext cx="4869326" cy="486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58FE1B-4359-4BD3-B7B9-83C4C43DC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80" y="1784688"/>
            <a:ext cx="5319597" cy="470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01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B2A-4D05-4E9F-955E-1AF95BB8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50" dirty="0">
                <a:effectLst/>
                <a:latin typeface="Liberation Serif"/>
                <a:ea typeface="Noto Sans CJK SC"/>
                <a:cs typeface="Lohit Devanagari"/>
              </a:rPr>
              <a:t>MCU</a:t>
            </a:r>
            <a:r>
              <a:rPr lang="zh-CN" sz="4400" kern="150" dirty="0">
                <a:effectLst/>
                <a:latin typeface="Liberation Serif"/>
                <a:ea typeface="Noto Sans CJK SC"/>
                <a:cs typeface="Lohit Devanagari"/>
              </a:rPr>
              <a:t>级别的常用通信方式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898C-7ECB-486F-A5E8-450C9F13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038" y="1758156"/>
            <a:ext cx="2564876" cy="4351338"/>
          </a:xfrm>
        </p:spPr>
        <p:txBody>
          <a:bodyPr/>
          <a:lstStyle/>
          <a:p>
            <a:r>
              <a:rPr lang="zh-CN" altLang="en-US" dirty="0"/>
              <a:t>有线：</a:t>
            </a:r>
            <a:endParaRPr lang="en-US" altLang="zh-CN" dirty="0"/>
          </a:p>
          <a:p>
            <a:r>
              <a:rPr lang="en-US" altLang="zh-CN" dirty="0"/>
              <a:t>UART</a:t>
            </a:r>
          </a:p>
          <a:p>
            <a:r>
              <a:rPr lang="en-US" altLang="zh-CN" dirty="0"/>
              <a:t>SPI</a:t>
            </a:r>
          </a:p>
          <a:p>
            <a:r>
              <a:rPr lang="en-US" altLang="zh-CN" dirty="0"/>
              <a:t>IIC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71DA9C-F04A-42A6-A6E5-712F20F5141F}"/>
              </a:ext>
            </a:extLst>
          </p:cNvPr>
          <p:cNvSpPr txBox="1">
            <a:spLocks/>
          </p:cNvSpPr>
          <p:nvPr/>
        </p:nvSpPr>
        <p:spPr>
          <a:xfrm>
            <a:off x="5046092" y="1690688"/>
            <a:ext cx="4352432" cy="448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无线：</a:t>
            </a:r>
            <a:endParaRPr lang="en-US" altLang="zh-CN" sz="2400" dirty="0"/>
          </a:p>
          <a:p>
            <a:r>
              <a:rPr lang="en-US" altLang="zh-CN" sz="2400" dirty="0"/>
              <a:t>Bluetooth</a:t>
            </a:r>
          </a:p>
          <a:p>
            <a:r>
              <a:rPr lang="en-US" altLang="zh-CN" sz="2400" dirty="0" err="1"/>
              <a:t>wifi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Zigbee </a:t>
            </a:r>
          </a:p>
          <a:p>
            <a:r>
              <a:rPr lang="en-US" altLang="zh-CN" sz="2400" dirty="0"/>
              <a:t>Ant+ </a:t>
            </a:r>
          </a:p>
          <a:p>
            <a:r>
              <a:rPr lang="en-US" altLang="zh-CN" sz="2400" dirty="0"/>
              <a:t>NB-IoT </a:t>
            </a:r>
          </a:p>
          <a:p>
            <a:r>
              <a:rPr lang="en-US" altLang="zh-CN" sz="2400" dirty="0" err="1"/>
              <a:t>LoWa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RF - 443MHz</a:t>
            </a:r>
            <a:r>
              <a:rPr lang="zh-CN" altLang="en-US" sz="2400" dirty="0"/>
              <a:t>、</a:t>
            </a:r>
            <a:r>
              <a:rPr lang="en-US" altLang="zh-CN" sz="2400" dirty="0"/>
              <a:t>315MHz </a:t>
            </a:r>
          </a:p>
          <a:p>
            <a:r>
              <a:rPr lang="en-US" sz="2400" dirty="0"/>
              <a:t>IrDA</a:t>
            </a:r>
          </a:p>
          <a:p>
            <a:r>
              <a:rPr lang="en-US" sz="2400" dirty="0"/>
              <a:t>ultrasonic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1048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FC39-B702-45E6-8D80-B11123FB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</a:t>
            </a:r>
            <a:r>
              <a:rPr lang="zh-CN" altLang="en-US" dirty="0"/>
              <a:t>原理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27F196-CCCB-43B1-971B-9A0A9EC0C9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347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40FB6-B210-44C1-AB03-48EB71569494}"/>
              </a:ext>
            </a:extLst>
          </p:cNvPr>
          <p:cNvSpPr txBox="1"/>
          <p:nvPr/>
        </p:nvSpPr>
        <p:spPr>
          <a:xfrm>
            <a:off x="2696067" y="5161400"/>
            <a:ext cx="593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Helvetica" panose="020B0604020202020204" pitchFamily="34" charset="0"/>
              </a:rPr>
              <a:t>TX and RX are abbreviations for Transmit and Receive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49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935C-A115-410C-BD46-015750EE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最基本的</a:t>
            </a:r>
            <a:r>
              <a:rPr lang="en-US" dirty="0"/>
              <a:t>UART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D520C0-D92D-4F0F-86DC-D6E92FD8D6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24" y="1690688"/>
            <a:ext cx="358134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CC2145-0C37-43CB-88A8-EB4A49CE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26" y="1604453"/>
            <a:ext cx="3581348" cy="45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DB90336-442C-457F-9AAC-E19867C4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373" y="2233074"/>
            <a:ext cx="383177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905A9-273D-463E-ADC7-D12720903B4A}"/>
              </a:ext>
            </a:extLst>
          </p:cNvPr>
          <p:cNvSpPr txBox="1"/>
          <p:nvPr/>
        </p:nvSpPr>
        <p:spPr>
          <a:xfrm>
            <a:off x="9426804" y="5857360"/>
            <a:ext cx="23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semaphore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80DDC-E386-4D4D-B7E8-75AFD92959FA}"/>
              </a:ext>
            </a:extLst>
          </p:cNvPr>
          <p:cNvSpPr txBox="1"/>
          <p:nvPr/>
        </p:nvSpPr>
        <p:spPr>
          <a:xfrm>
            <a:off x="5542961" y="6254972"/>
            <a:ext cx="17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lamp 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A41D3-2C05-4A95-A063-9EA8310EE58D}"/>
              </a:ext>
            </a:extLst>
          </p:cNvPr>
          <p:cNvSpPr txBox="1"/>
          <p:nvPr/>
        </p:nvSpPr>
        <p:spPr>
          <a:xfrm>
            <a:off x="1671686" y="6123543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Morse Code</a:t>
            </a:r>
          </a:p>
        </p:txBody>
      </p:sp>
    </p:spTree>
    <p:extLst>
      <p:ext uri="{BB962C8B-B14F-4D97-AF65-F5344CB8AC3E}">
        <p14:creationId xmlns:p14="http://schemas.microsoft.com/office/powerpoint/2010/main" val="189777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2AAF-E421-45F8-8224-8448168C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 Radio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E258A2D6-EC7B-4A8B-95CF-FC27DF56A0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79" y="1825625"/>
            <a:ext cx="611791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9C01F98-E51A-4439-B35B-552DB0288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4" y="1901907"/>
            <a:ext cx="4275056" cy="42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412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9E48-C65C-493B-81ED-A276218E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254525"/>
            <a:ext cx="10203730" cy="942679"/>
          </a:xfrm>
        </p:spPr>
        <p:txBody>
          <a:bodyPr>
            <a:normAutofit fontScale="90000"/>
          </a:bodyPr>
          <a:lstStyle/>
          <a:p>
            <a:r>
              <a:rPr lang="en-US" dirty="0"/>
              <a:t>UART - </a:t>
            </a:r>
            <a:r>
              <a:rPr lang="en-US" sz="3600" i="0" dirty="0">
                <a:solidFill>
                  <a:srgbClr val="444444"/>
                </a:solidFill>
                <a:effectLst/>
                <a:latin typeface="Roboto"/>
              </a:rPr>
              <a:t>Universal Asynchronous Receiver/transmitter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7B9BD0-EB79-4B1F-B71F-0909151107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16" y="1712503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2E8A2-502D-47EE-9753-0FC32E9DD14E}"/>
              </a:ext>
            </a:extLst>
          </p:cNvPr>
          <p:cNvSpPr txBox="1"/>
          <p:nvPr/>
        </p:nvSpPr>
        <p:spPr>
          <a:xfrm>
            <a:off x="669302" y="1416328"/>
            <a:ext cx="542669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666666"/>
                </a:solidFill>
                <a:effectLst/>
                <a:latin typeface="Roboto"/>
              </a:rPr>
              <a:t>A </a:t>
            </a:r>
            <a:r>
              <a:rPr lang="en-US" sz="2800" b="1" i="0" dirty="0">
                <a:solidFill>
                  <a:srgbClr val="767676"/>
                </a:solidFill>
                <a:effectLst/>
                <a:latin typeface="Roboto"/>
              </a:rPr>
              <a:t>UART</a:t>
            </a:r>
            <a:r>
              <a:rPr lang="en-US" sz="2800" b="0" i="0" dirty="0">
                <a:solidFill>
                  <a:srgbClr val="666666"/>
                </a:solidFill>
                <a:effectLst/>
                <a:latin typeface="Roboto"/>
              </a:rPr>
              <a:t> (</a:t>
            </a:r>
            <a:r>
              <a:rPr lang="en-US" sz="2800" b="1" i="0" dirty="0">
                <a:solidFill>
                  <a:srgbClr val="767676"/>
                </a:solidFill>
                <a:effectLst/>
                <a:latin typeface="Roboto"/>
              </a:rPr>
              <a:t>Universal Asynchronous Receiver/Transmitter</a:t>
            </a:r>
            <a:r>
              <a:rPr lang="en-US" sz="2800" b="0" i="0" dirty="0">
                <a:solidFill>
                  <a:srgbClr val="666666"/>
                </a:solidFill>
                <a:effectLst/>
                <a:latin typeface="Roboto"/>
              </a:rPr>
              <a:t>) is the microchip with programming that controls a computer's interface to its attached serial devices.</a:t>
            </a:r>
          </a:p>
          <a:p>
            <a:r>
              <a:rPr lang="en-US" sz="2800" b="0" i="0" dirty="0">
                <a:solidFill>
                  <a:srgbClr val="666666"/>
                </a:solidFill>
                <a:effectLst/>
                <a:latin typeface="Roboto"/>
              </a:rPr>
              <a:t>Specifically, it provides the computer with the RS-232C </a:t>
            </a:r>
          </a:p>
          <a:p>
            <a:r>
              <a:rPr lang="en-US" sz="2800" b="0" i="0" dirty="0">
                <a:solidFill>
                  <a:srgbClr val="666666"/>
                </a:solidFill>
                <a:effectLst/>
                <a:latin typeface="Roboto"/>
              </a:rPr>
              <a:t>Data Terminal Equipment ( DTE) interface so that it can "talk" to and exchange data with modems and other serial devices.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2675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700B-BF3C-4566-9842-3955ACFC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- Serial Peripheral Interface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5A3F77-65F8-48DF-BA70-247707E3C1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23" y="2612216"/>
            <a:ext cx="4762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12A08C8-3BE7-4BBA-91DE-4314A0AF5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71444"/>
            <a:ext cx="4762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0EF067-3038-4D93-9F63-681F64BF5B55}"/>
              </a:ext>
            </a:extLst>
          </p:cNvPr>
          <p:cNvSpPr txBox="1"/>
          <p:nvPr/>
        </p:nvSpPr>
        <p:spPr>
          <a:xfrm>
            <a:off x="8229800" y="5252936"/>
            <a:ext cx="205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daisy-chained</a:t>
            </a:r>
          </a:p>
        </p:txBody>
      </p:sp>
    </p:spTree>
    <p:extLst>
      <p:ext uri="{BB962C8B-B14F-4D97-AF65-F5344CB8AC3E}">
        <p14:creationId xmlns:p14="http://schemas.microsoft.com/office/powerpoint/2010/main" val="409720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1C2F-F557-4776-844C-75570744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Frequency - 1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921FCD-1B72-4B3A-8B51-9533102412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86" y="1825625"/>
            <a:ext cx="920282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60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5087-96B1-46FC-B965-29484066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Frequency - 2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C05E32-B25C-4061-AF1A-4D9F692730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2291556"/>
            <a:ext cx="83915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68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8018-3B45-49DA-863B-9D665A41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Frequency - 3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977D95-90D9-4043-800E-0EED1D1CCE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10631"/>
            <a:ext cx="57912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1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3324-1E34-4CDC-BC7C-4F037B43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6" y="365125"/>
            <a:ext cx="10722204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视频演示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DBCDF-DAED-409B-959C-ECCBA2A4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项目名称：</a:t>
            </a:r>
            <a:r>
              <a:rPr lang="en-US" dirty="0"/>
              <a:t>Android</a:t>
            </a:r>
            <a:r>
              <a:rPr lang="zh-CN" altLang="en-US" dirty="0"/>
              <a:t>智能电话遥控的</a:t>
            </a:r>
            <a:r>
              <a:rPr lang="en-US" altLang="zh-CN" dirty="0"/>
              <a:t>LCD</a:t>
            </a:r>
            <a:r>
              <a:rPr lang="zh-CN" altLang="en-US" dirty="0"/>
              <a:t>屏内容实时更新系统。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演示内容：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、系统的硬件组成介绍。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9671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78E5-A8B2-46CA-BE5C-0C269DF35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1" y="1677971"/>
            <a:ext cx="11208471" cy="33747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0" i="0" dirty="0">
                <a:solidFill>
                  <a:srgbClr val="666666"/>
                </a:solidFill>
                <a:effectLst/>
                <a:latin typeface="Roboto"/>
              </a:rPr>
              <a:t>蓝牙通过短波进行短距离的数据传输。</a:t>
            </a:r>
            <a:r>
              <a:rPr lang="en-US" sz="3200" b="0" i="0" dirty="0">
                <a:solidFill>
                  <a:srgbClr val="666666"/>
                </a:solidFill>
                <a:effectLst/>
                <a:latin typeface="Roboto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zh-CN" altLang="en-US" sz="3200" b="0" i="0" dirty="0">
                <a:solidFill>
                  <a:srgbClr val="666666"/>
                </a:solidFill>
                <a:effectLst/>
                <a:latin typeface="Roboto"/>
              </a:rPr>
              <a:t>蓝牙用的是无线电通信</a:t>
            </a:r>
            <a:r>
              <a:rPr lang="en-US" altLang="zh-CN" sz="3200" dirty="0">
                <a:solidFill>
                  <a:srgbClr val="666666"/>
                </a:solidFill>
                <a:latin typeface="Roboto"/>
              </a:rPr>
              <a:t>UHF</a:t>
            </a:r>
            <a:r>
              <a:rPr lang="zh-CN" altLang="en-US" sz="3200" dirty="0">
                <a:solidFill>
                  <a:srgbClr val="666666"/>
                </a:solidFill>
                <a:latin typeface="Roboto"/>
              </a:rPr>
              <a:t>波段，频率在</a:t>
            </a:r>
            <a:r>
              <a:rPr lang="en-US" sz="3200" b="0" i="0" dirty="0">
                <a:solidFill>
                  <a:srgbClr val="666666"/>
                </a:solidFill>
                <a:effectLst/>
                <a:latin typeface="Roboto"/>
              </a:rPr>
              <a:t>2.402 GHz </a:t>
            </a:r>
            <a:r>
              <a:rPr lang="zh-CN" altLang="en-US" sz="3200" dirty="0">
                <a:solidFill>
                  <a:srgbClr val="666666"/>
                </a:solidFill>
                <a:latin typeface="Roboto"/>
              </a:rPr>
              <a:t>到</a:t>
            </a:r>
            <a:r>
              <a:rPr lang="en-US" sz="3200" b="0" i="0" dirty="0">
                <a:solidFill>
                  <a:srgbClr val="666666"/>
                </a:solidFill>
                <a:effectLst/>
                <a:latin typeface="Roboto"/>
              </a:rPr>
              <a:t> 2.480 GHz</a:t>
            </a:r>
            <a:r>
              <a:rPr lang="zh-CN" altLang="en-US" sz="3200" b="0" i="0" dirty="0">
                <a:solidFill>
                  <a:srgbClr val="666666"/>
                </a:solidFill>
                <a:effectLst/>
                <a:latin typeface="Roboto"/>
              </a:rPr>
              <a:t>。</a:t>
            </a:r>
            <a:endParaRPr lang="en-US" sz="3200" b="0" i="0" dirty="0">
              <a:solidFill>
                <a:srgbClr val="666666"/>
              </a:solidFill>
              <a:effectLst/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zh-CN" altLang="en-US" sz="3200" b="0" i="0" dirty="0">
                <a:solidFill>
                  <a:srgbClr val="666666"/>
                </a:solidFill>
                <a:effectLst/>
                <a:latin typeface="Roboto"/>
              </a:rPr>
              <a:t>蓝牙最初是作为</a:t>
            </a:r>
            <a:r>
              <a:rPr lang="en-US" sz="3200" b="0" i="0" dirty="0">
                <a:solidFill>
                  <a:srgbClr val="666666"/>
                </a:solidFill>
                <a:effectLst/>
                <a:latin typeface="Roboto"/>
              </a:rPr>
              <a:t>RS-232</a:t>
            </a:r>
            <a:r>
              <a:rPr lang="zh-CN" altLang="en-US" sz="3200" b="0" i="0" dirty="0">
                <a:solidFill>
                  <a:srgbClr val="666666"/>
                </a:solidFill>
                <a:effectLst/>
                <a:latin typeface="Roboto"/>
              </a:rPr>
              <a:t>这种有线串行通信的无线替代方式出现地。</a:t>
            </a:r>
            <a:endParaRPr lang="en-US" sz="3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653A32F-8CC3-4616-84BE-209AFD5F8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1" y="223002"/>
            <a:ext cx="45148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454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8348-076A-40A1-A666-F8393FAD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UHF - </a:t>
            </a:r>
            <a:r>
              <a:rPr 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Ultra High Frequency(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特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高频</a:t>
            </a:r>
            <a:r>
              <a:rPr lang="en-US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8312-9B78-4223-ABCC-7522649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5665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Roboto"/>
              </a:rPr>
              <a:t>特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Roboto"/>
              </a:rPr>
              <a:t>高频</a:t>
            </a:r>
            <a:r>
              <a:rPr lang="en-US" b="0" i="0" dirty="0">
                <a:solidFill>
                  <a:srgbClr val="666666"/>
                </a:solidFill>
                <a:effectLst/>
                <a:latin typeface="Roboto"/>
              </a:rPr>
              <a:t>(UHF) 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Roboto"/>
              </a:rPr>
              <a:t>是国际电信联盟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Roboto"/>
              </a:rPr>
              <a:t>(</a:t>
            </a:r>
            <a:r>
              <a:rPr lang="en-US" b="0" i="0" dirty="0">
                <a:solidFill>
                  <a:srgbClr val="666666"/>
                </a:solidFill>
                <a:effectLst/>
                <a:latin typeface="Roboto"/>
              </a:rPr>
              <a:t>ITU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Roboto"/>
              </a:rPr>
              <a:t>)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Roboto"/>
              </a:rPr>
              <a:t>划分的频段，频率从</a:t>
            </a:r>
            <a:r>
              <a:rPr lang="en-US" b="0" i="0" dirty="0">
                <a:solidFill>
                  <a:srgbClr val="666666"/>
                </a:solidFill>
                <a:effectLst/>
                <a:latin typeface="Roboto"/>
              </a:rPr>
              <a:t> 300 MHz 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Roboto"/>
              </a:rPr>
              <a:t>到</a:t>
            </a:r>
            <a:r>
              <a:rPr lang="en-US" b="0" i="0" dirty="0">
                <a:solidFill>
                  <a:srgbClr val="666666"/>
                </a:solidFill>
                <a:effectLst/>
                <a:latin typeface="Roboto"/>
              </a:rPr>
              <a:t>3 GHz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Roboto"/>
              </a:rPr>
              <a:t>。</a:t>
            </a:r>
            <a:endParaRPr lang="en-US" altLang="zh-CN" b="0" i="0" dirty="0">
              <a:solidFill>
                <a:srgbClr val="666666"/>
              </a:solidFill>
              <a:effectLst/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666666"/>
                </a:solidFill>
                <a:effectLst/>
                <a:latin typeface="Roboto"/>
              </a:rPr>
              <a:t>超高频</a:t>
            </a:r>
            <a:r>
              <a:rPr lang="en-US" b="0" i="0" dirty="0">
                <a:solidFill>
                  <a:srgbClr val="666666"/>
                </a:solidFill>
                <a:effectLst/>
                <a:latin typeface="Roboto"/>
              </a:rPr>
              <a:t>, 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Roboto"/>
              </a:rPr>
              <a:t>也叫分米波，因为它的波长从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Roboto"/>
              </a:rPr>
              <a:t>1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Roboto"/>
              </a:rPr>
              <a:t>米到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Roboto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Roboto"/>
              </a:rPr>
              <a:t>分米。</a:t>
            </a:r>
            <a:endParaRPr lang="en-US" altLang="zh-CN" dirty="0">
              <a:solidFill>
                <a:srgbClr val="666666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Roboto"/>
              </a:rPr>
              <a:t>不仅蓝牙，</a:t>
            </a:r>
            <a:r>
              <a:rPr lang="en-US" altLang="zh-CN" dirty="0" err="1">
                <a:solidFill>
                  <a:srgbClr val="666666"/>
                </a:solidFill>
                <a:latin typeface="Roboto"/>
              </a:rPr>
              <a:t>wifi</a:t>
            </a:r>
            <a:r>
              <a:rPr lang="en-US" altLang="zh-CN" dirty="0">
                <a:solidFill>
                  <a:srgbClr val="666666"/>
                </a:solidFill>
                <a:latin typeface="Roboto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Roboto"/>
              </a:rPr>
              <a:t>和 </a:t>
            </a:r>
            <a:r>
              <a:rPr lang="en-US" altLang="zh-CN" dirty="0">
                <a:solidFill>
                  <a:srgbClr val="666666"/>
                </a:solidFill>
                <a:latin typeface="Roboto"/>
              </a:rPr>
              <a:t>Zigbee </a:t>
            </a:r>
            <a:r>
              <a:rPr lang="zh-CN" altLang="en-US" dirty="0">
                <a:solidFill>
                  <a:srgbClr val="666666"/>
                </a:solidFill>
                <a:latin typeface="Roboto"/>
              </a:rPr>
              <a:t>也属于这个频段。</a:t>
            </a:r>
            <a:endParaRPr lang="en-US" altLang="zh-CN" dirty="0">
              <a:solidFill>
                <a:srgbClr val="666666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66666"/>
                </a:solidFill>
                <a:latin typeface="Roboto"/>
              </a:rPr>
              <a:t> </a:t>
            </a:r>
          </a:p>
          <a:p>
            <a:r>
              <a:rPr lang="en-US" dirty="0">
                <a:solidFill>
                  <a:srgbClr val="666666"/>
                </a:solidFill>
                <a:latin typeface="Roboto"/>
              </a:rPr>
              <a:t>VHF – </a:t>
            </a:r>
            <a:r>
              <a:rPr lang="zh-CN" altLang="en-US" dirty="0">
                <a:solidFill>
                  <a:srgbClr val="666666"/>
                </a:solidFill>
                <a:latin typeface="Roboto"/>
              </a:rPr>
              <a:t>甚高频  </a:t>
            </a:r>
            <a:r>
              <a:rPr lang="en-US" altLang="zh-CN" dirty="0">
                <a:solidFill>
                  <a:srgbClr val="666666"/>
                </a:solidFill>
                <a:latin typeface="Roboto"/>
              </a:rPr>
              <a:t>UHF  SHF – </a:t>
            </a:r>
            <a:r>
              <a:rPr lang="zh-CN" altLang="en-US" dirty="0">
                <a:solidFill>
                  <a:srgbClr val="666666"/>
                </a:solidFill>
                <a:latin typeface="Roboto"/>
              </a:rPr>
              <a:t>超高频  </a:t>
            </a:r>
            <a:r>
              <a:rPr lang="en-US" altLang="zh-CN" dirty="0">
                <a:solidFill>
                  <a:srgbClr val="666666"/>
                </a:solidFill>
                <a:latin typeface="Roboto"/>
              </a:rPr>
              <a:t>EHF – </a:t>
            </a:r>
            <a:r>
              <a:rPr lang="zh-CN" altLang="en-US" dirty="0">
                <a:solidFill>
                  <a:srgbClr val="666666"/>
                </a:solidFill>
                <a:latin typeface="Roboto"/>
              </a:rPr>
              <a:t>极高频</a:t>
            </a:r>
            <a:endParaRPr lang="en-US" dirty="0">
              <a:solidFill>
                <a:srgbClr val="666666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0005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1A8E-1903-4D3D-AF83-07720B27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otham"/>
              </a:rPr>
              <a:t>Narrow Band-Internet of Things (NB-IoT)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44C3A-0932-42B1-9FDA-A1280FDA9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480008"/>
            <a:ext cx="10515600" cy="4751110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窄带</a:t>
            </a:r>
            <a:r>
              <a:rPr lang="en-US" sz="2400" dirty="0">
                <a:solidFill>
                  <a:srgbClr val="666666"/>
                </a:solidFill>
                <a:latin typeface="Roboto"/>
              </a:rPr>
              <a:t> IoT 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（也叫</a:t>
            </a:r>
            <a:r>
              <a:rPr lang="en-US" sz="2400" dirty="0">
                <a:solidFill>
                  <a:srgbClr val="666666"/>
                </a:solidFill>
                <a:latin typeface="Roboto"/>
              </a:rPr>
              <a:t>NB-IoT 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或者</a:t>
            </a:r>
            <a:r>
              <a:rPr lang="en-US" sz="2400" dirty="0">
                <a:solidFill>
                  <a:srgbClr val="666666"/>
                </a:solidFill>
                <a:latin typeface="Roboto"/>
              </a:rPr>
              <a:t> LTE-M2 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）</a:t>
            </a:r>
            <a:r>
              <a:rPr lang="en-US" sz="2400" dirty="0">
                <a:solidFill>
                  <a:srgbClr val="666666"/>
                </a:solidFill>
                <a:latin typeface="Roboto"/>
              </a:rPr>
              <a:t>)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是一种</a:t>
            </a:r>
            <a:r>
              <a:rPr lang="en-US" sz="2400" dirty="0">
                <a:solidFill>
                  <a:srgbClr val="666666"/>
                </a:solidFill>
                <a:latin typeface="Roboto"/>
              </a:rPr>
              <a:t> LPWAN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技术。</a:t>
            </a:r>
            <a:endParaRPr lang="en-US" altLang="zh-CN" sz="2400" dirty="0">
              <a:solidFill>
                <a:srgbClr val="666666"/>
              </a:solidFill>
              <a:latin typeface="Roboto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666666"/>
                </a:solidFill>
                <a:latin typeface="Roboto"/>
              </a:rPr>
              <a:t> LPWAN 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是</a:t>
            </a:r>
            <a:r>
              <a:rPr lang="en-US" sz="2400" dirty="0">
                <a:solidFill>
                  <a:srgbClr val="666666"/>
                </a:solidFill>
                <a:latin typeface="Roboto"/>
              </a:rPr>
              <a:t>“low-power wide-area network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（低功耗宽域网）</a:t>
            </a:r>
            <a:r>
              <a:rPr lang="en-US" sz="2400" dirty="0">
                <a:solidFill>
                  <a:srgbClr val="666666"/>
                </a:solidFill>
                <a:latin typeface="Roboto"/>
              </a:rPr>
              <a:t>”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的缩写形式。是一种专用于物联网的无线电通信技术。</a:t>
            </a:r>
            <a:endParaRPr lang="en-US" altLang="zh-CN" sz="2400" dirty="0">
              <a:solidFill>
                <a:srgbClr val="666666"/>
              </a:solidFill>
              <a:latin typeface="Roboto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它不是单独一种技术，而是一组无线网络技术。</a:t>
            </a:r>
            <a:endParaRPr lang="en-US" sz="2400" dirty="0">
              <a:solidFill>
                <a:srgbClr val="666666"/>
              </a:solidFill>
              <a:latin typeface="Roboto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666666"/>
                </a:solidFill>
                <a:latin typeface="Roboto"/>
              </a:rPr>
              <a:t>LPWAN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主要用于窄带宽、低功耗（通常是电池供电）、低传输率、长距离的设备之间的无线联结</a:t>
            </a:r>
            <a:r>
              <a:rPr lang="en-US" sz="2400" dirty="0">
                <a:solidFill>
                  <a:srgbClr val="666666"/>
                </a:solidFill>
                <a:latin typeface="Roboto"/>
              </a:rPr>
              <a:t>)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。</a:t>
            </a:r>
            <a:endParaRPr lang="en-US" altLang="zh-CN" sz="2400" dirty="0">
              <a:solidFill>
                <a:srgbClr val="666666"/>
              </a:solidFill>
              <a:latin typeface="Roboto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它用于机器和机器之间</a:t>
            </a:r>
            <a:r>
              <a:rPr lang="en-US" sz="2400" dirty="0">
                <a:solidFill>
                  <a:srgbClr val="666666"/>
                </a:solidFill>
                <a:latin typeface="Roboto"/>
              </a:rPr>
              <a:t> (M2M) </a:t>
            </a:r>
            <a:r>
              <a:rPr lang="zh-CN" altLang="en-US" sz="2400" dirty="0">
                <a:solidFill>
                  <a:srgbClr val="666666"/>
                </a:solidFill>
                <a:latin typeface="Roboto"/>
              </a:rPr>
              <a:t>和物联网，较之传统的移动通信网，它的成本和功耗都很低。</a:t>
            </a:r>
            <a:endParaRPr lang="en-US" sz="2400" dirty="0">
              <a:solidFill>
                <a:srgbClr val="666666"/>
              </a:solidFill>
              <a:latin typeface="Roboto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99A1D42-68FE-4846-8A45-A9F22286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135" y="2673605"/>
            <a:ext cx="3397578" cy="15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26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ECF8-70AB-4F56-A202-2776C59DF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506523"/>
            <a:ext cx="10515600" cy="992339"/>
          </a:xfrm>
        </p:spPr>
        <p:txBody>
          <a:bodyPr/>
          <a:lstStyle/>
          <a:p>
            <a:r>
              <a:rPr lang="en-US" b="0" i="0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LoRa</a:t>
            </a:r>
            <a:r>
              <a:rPr lang="en-US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(Long Range Radio)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51B0D-E4E7-43E0-A64A-E4CC03BE74C0}"/>
              </a:ext>
            </a:extLst>
          </p:cNvPr>
          <p:cNvSpPr txBox="1"/>
          <p:nvPr/>
        </p:nvSpPr>
        <p:spPr>
          <a:xfrm>
            <a:off x="9479977" y="3429000"/>
            <a:ext cx="2652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454344"/>
                </a:solidFill>
                <a:effectLst/>
                <a:latin typeface="Fira Sans"/>
              </a:rPr>
              <a:t>LoRa</a:t>
            </a:r>
            <a:r>
              <a:rPr lang="en-US" b="0" i="0" dirty="0">
                <a:solidFill>
                  <a:srgbClr val="454344"/>
                </a:solidFill>
                <a:effectLst/>
                <a:latin typeface="Fira Sans"/>
              </a:rPr>
              <a:t> (short for long range) is a spread spectrum modulation technique derived from chirp spread spectrum (CSS) technology.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8C77E-10C3-422D-B2B8-DF45AA3D7C73}"/>
              </a:ext>
            </a:extLst>
          </p:cNvPr>
          <p:cNvSpPr txBox="1"/>
          <p:nvPr/>
        </p:nvSpPr>
        <p:spPr>
          <a:xfrm>
            <a:off x="622168" y="1904214"/>
            <a:ext cx="8033503" cy="224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LoRa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，是“远程无线电”的缩写。</a:t>
            </a:r>
            <a:endParaRPr lang="en-US" altLang="zh-CN" sz="2400" b="0" i="0" dirty="0">
              <a:solidFill>
                <a:srgbClr val="555555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它实际上是一种无线电信号的调制技术。通过这种技术编码的信号，较之同类设备，能以低的误码率传输更远的距离，同时价格较低。</a:t>
            </a:r>
            <a:r>
              <a:rPr lang="en-US" sz="2400" b="0" i="0" dirty="0">
                <a:solidFill>
                  <a:srgbClr val="666666"/>
                </a:solidFill>
                <a:effectLst/>
                <a:latin typeface="Roboto"/>
              </a:rPr>
              <a:t> </a:t>
            </a:r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460A9209-1FD5-4186-A9C9-2785244FB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206" y="429800"/>
            <a:ext cx="2377617" cy="2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307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2E07-AD7E-4ADD-9B4B-0045FDB2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 transmitter and receiver modules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208886B-7E1B-43F2-A66E-2921AC4DC8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35" y="1825625"/>
            <a:ext cx="44355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914E0FFE-08FB-40E2-9DAB-C82F7A81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75" y="1825625"/>
            <a:ext cx="4651146" cy="465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32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003-D423-45F0-8F06-23F22C98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2" y="365126"/>
            <a:ext cx="3450210" cy="2905976"/>
          </a:xfrm>
        </p:spPr>
        <p:txBody>
          <a:bodyPr>
            <a:normAutofit/>
          </a:bodyPr>
          <a:lstStyle/>
          <a:p>
            <a:r>
              <a:rPr lang="en-US" dirty="0"/>
              <a:t>RF transmitter and receiver modules – How to use it?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017206A-0840-4143-ACAA-C550627F3B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67" y="844884"/>
            <a:ext cx="7890235" cy="564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123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15834-7B60-4FE8-8778-F6C76AF7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IR(IrDA)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EA2578D-0267-4328-B0AA-4D596FD4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723" y="475456"/>
            <a:ext cx="18002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B731C8E-DED7-4C32-BE6A-1CD55262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61" y="1690688"/>
            <a:ext cx="45148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CC6346C-B9B2-479D-B50C-DB0D8CFA2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48" y="2491818"/>
            <a:ext cx="33337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63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AA09-C772-4CB3-9C5B-617EEF04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IR_Communication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BA4AD1-76A6-40B9-BEF9-43B00A29EA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5" y="1825625"/>
            <a:ext cx="909514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90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829E-3C74-4E9F-BEF6-AAC698C8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1F1F28-258E-47F1-9A09-9EB7A24732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42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47A7-3813-4268-8885-B801D22E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到此不能不提的“库” </a:t>
            </a:r>
            <a:r>
              <a:rPr lang="en-US" altLang="zh-CN" dirty="0"/>
              <a:t>- Library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1EA41F8-5D30-45B5-96A9-23B6472F3F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6513"/>
            <a:ext cx="10515600" cy="39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32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_20200923_102601~1">
            <a:hlinkClick r:id="" action="ppaction://media"/>
            <a:extLst>
              <a:ext uri="{FF2B5EF4-FFF2-40B4-BE49-F238E27FC236}">
                <a16:creationId xmlns:a16="http://schemas.microsoft.com/office/drawing/2014/main" id="{4CB53517-7364-4558-B5D9-0A8122D10B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225330" y="689310"/>
            <a:ext cx="9741339" cy="5479379"/>
          </a:xfrm>
        </p:spPr>
      </p:pic>
    </p:spTree>
    <p:extLst>
      <p:ext uri="{BB962C8B-B14F-4D97-AF65-F5344CB8AC3E}">
        <p14:creationId xmlns:p14="http://schemas.microsoft.com/office/powerpoint/2010/main" val="12075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C41E-1AE6-4690-B66C-E03FBAB8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50" dirty="0">
                <a:effectLst/>
                <a:latin typeface="Liberation Serif"/>
                <a:ea typeface="Noto Sans CJK SC"/>
                <a:cs typeface="Lohit Devanagari"/>
              </a:rPr>
              <a:t>IDE</a:t>
            </a:r>
            <a:r>
              <a:rPr lang="zh-CN" sz="4400" kern="150" dirty="0">
                <a:effectLst/>
                <a:latin typeface="Liberation Serif"/>
                <a:ea typeface="Noto Sans CJK SC"/>
                <a:cs typeface="Lohit Devanagari"/>
              </a:rPr>
              <a:t>简介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041C-C1B2-4C31-AB90-D71702361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69" y="1602557"/>
            <a:ext cx="10731631" cy="457440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有芯片，有编译器，有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Microchip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（基于</a:t>
            </a:r>
            <a:r>
              <a:rPr lang="en-US" altLang="zh-CN" sz="2400" dirty="0" err="1">
                <a:solidFill>
                  <a:srgbClr val="555555"/>
                </a:solidFill>
                <a:latin typeface="Arial" panose="020B0604020202020204" pitchFamily="34" charset="0"/>
              </a:rPr>
              <a:t>Netbeans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有芯片，有编译器，定制的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Atmel Studio(powered by Visual Studio)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有芯片，有编译器，改造的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TI CCS(eclipse)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Simplicity Studio(eclipse)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无芯片，有编译器，专做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：</a:t>
            </a: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 NetBeans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</a:t>
            </a: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Eclipse</a:t>
            </a:r>
            <a:endParaRPr lang="en-US" altLang="zh-CN" sz="24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无芯片，无编译器（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GCC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或其他），有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Code::Blocks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无芯片，有系统，有编译器，自制的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Visual Studio Code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无芯片，有系统，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Java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编译器，定制的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Android Studio(IntelliJ)</a:t>
            </a:r>
          </a:p>
        </p:txBody>
      </p:sp>
    </p:spTree>
    <p:extLst>
      <p:ext uri="{BB962C8B-B14F-4D97-AF65-F5344CB8AC3E}">
        <p14:creationId xmlns:p14="http://schemas.microsoft.com/office/powerpoint/2010/main" val="2197395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D9DE-C111-4DA6-ABE6-C3930AC3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E2A24"/>
                </a:solidFill>
                <a:effectLst/>
                <a:latin typeface="Open Sans"/>
              </a:rPr>
              <a:t>MPLAB</a:t>
            </a:r>
            <a:r>
              <a:rPr lang="en-US" b="0" i="0" baseline="30000" dirty="0">
                <a:solidFill>
                  <a:srgbClr val="EE2A24"/>
                </a:solidFill>
                <a:effectLst/>
                <a:latin typeface="Open Sans"/>
              </a:rPr>
              <a:t>®</a:t>
            </a:r>
            <a:r>
              <a:rPr lang="en-US" b="0" i="0" dirty="0">
                <a:solidFill>
                  <a:srgbClr val="EE2A24"/>
                </a:solidFill>
                <a:effectLst/>
                <a:latin typeface="Open Sans"/>
              </a:rPr>
              <a:t> X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F4B5379-ED1F-4BF7-944A-75DA6CCDA3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92" y="1690688"/>
            <a:ext cx="3536815" cy="353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6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11D5-3E37-4171-ABA7-9BCAEDBA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Studio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84EDA16-9767-4BA7-AADB-642AB1AE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238375"/>
            <a:ext cx="45148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DCA4C8F-8C8E-438D-A397-BCBE936E81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02" y="4714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004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2423-878A-43B8-A4FB-3A3C7D48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 - CCS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8D721A-1CFC-4DB7-9DA9-CC530F4C93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252" y="1690688"/>
            <a:ext cx="5715495" cy="33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587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1B72-8196-47E7-8F2A-BEF6A2C4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Simplicity Studio – </a:t>
            </a:r>
            <a:r>
              <a:rPr lang="en-US" dirty="0">
                <a:solidFill>
                  <a:srgbClr val="C80000"/>
                </a:solidFill>
                <a:effectLst/>
                <a:latin typeface="Roboto"/>
                <a:hlinkClick r:id="rId2"/>
              </a:rPr>
              <a:t>Silicon Labs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C466032-541A-4BD0-AB26-3E8A3B178B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335" y="1825625"/>
            <a:ext cx="67133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11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EBD1-9C10-47D9-A15C-9BDFF223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DE019D-0FF8-4B4C-A209-6C144D628D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9" y="1948174"/>
            <a:ext cx="5859938" cy="32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8DE23-92B3-49DF-94C2-3952E894A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61" y="1764679"/>
            <a:ext cx="5334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26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39A8-EBE1-4EA5-A919-75FF76ADB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370" y="-2110306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0C4F3D-E352-4E03-A490-FCF7E11310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71" y="1964169"/>
            <a:ext cx="4278549" cy="184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DB0B2BB-33CE-4E4E-ABF2-641DE144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29" y="4157258"/>
            <a:ext cx="35052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C729B63C-96D2-4DA6-9BC2-A9203F53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83" y="3970053"/>
            <a:ext cx="4759765" cy="237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5C737B9-056A-4D7D-BA63-9DED41574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280" y="3664366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29F9AFAD-6D32-4DC3-9970-00982282A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8" y="1402298"/>
            <a:ext cx="41624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25F37-90EF-4DB1-8A39-E43780B46C8B}"/>
              </a:ext>
            </a:extLst>
          </p:cNvPr>
          <p:cNvSpPr txBox="1"/>
          <p:nvPr/>
        </p:nvSpPr>
        <p:spPr>
          <a:xfrm>
            <a:off x="1319820" y="638814"/>
            <a:ext cx="493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IDE, just IDE</a:t>
            </a:r>
          </a:p>
        </p:txBody>
      </p:sp>
    </p:spTree>
    <p:extLst>
      <p:ext uri="{BB962C8B-B14F-4D97-AF65-F5344CB8AC3E}">
        <p14:creationId xmlns:p14="http://schemas.microsoft.com/office/powerpoint/2010/main" val="2619059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AD87-4E91-4444-BED8-656EB97B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起步比较早的两个</a:t>
            </a:r>
            <a:r>
              <a:rPr lang="en-US" altLang="zh-CN" dirty="0"/>
              <a:t>IDE</a:t>
            </a:r>
            <a:r>
              <a:rPr lang="zh-CN" altLang="en-US" dirty="0"/>
              <a:t>：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FD5B4DB-F034-425F-9334-8A0AA53FAF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31" y="2696267"/>
            <a:ext cx="29241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E6524B6-442A-48D4-A9E6-A099A0BD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40" y="3215379"/>
            <a:ext cx="357187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9A43C-562D-446B-A534-1BEB2CFCDD3F}"/>
              </a:ext>
            </a:extLst>
          </p:cNvPr>
          <p:cNvSpPr txBox="1"/>
          <p:nvPr/>
        </p:nvSpPr>
        <p:spPr>
          <a:xfrm>
            <a:off x="1998482" y="4986779"/>
            <a:ext cx="334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注意这里的“</a:t>
            </a:r>
            <a:r>
              <a:rPr lang="en-US" altLang="zh-CN" dirty="0"/>
              <a:t>SYSTEMS</a:t>
            </a:r>
            <a:r>
              <a:rPr lang="zh-CN" altLang="en-US" dirty="0"/>
              <a:t>”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7F5BC-EF8F-4788-8F64-53BDAFF1AB65}"/>
              </a:ext>
            </a:extLst>
          </p:cNvPr>
          <p:cNvSpPr txBox="1"/>
          <p:nvPr/>
        </p:nvSpPr>
        <p:spPr>
          <a:xfrm>
            <a:off x="7013542" y="4839392"/>
            <a:ext cx="334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注意这里的“</a:t>
            </a:r>
            <a:r>
              <a:rPr lang="en-US" altLang="zh-CN" dirty="0"/>
              <a:t>ARM</a:t>
            </a:r>
            <a:r>
              <a:rPr lang="zh-CN" altLang="en-US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65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DD62-345F-4C70-B69E-FF1F517E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1" y="91748"/>
            <a:ext cx="10515600" cy="1325563"/>
          </a:xfrm>
        </p:spPr>
        <p:txBody>
          <a:bodyPr/>
          <a:lstStyle/>
          <a:p>
            <a:r>
              <a:rPr lang="zh-CN" altLang="en-US" dirty="0"/>
              <a:t>简约而不简单的</a:t>
            </a:r>
            <a:r>
              <a:rPr lang="en-US" altLang="zh-CN" dirty="0"/>
              <a:t>IDE:</a:t>
            </a:r>
            <a:endParaRPr lang="en-US" dirty="0"/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C7222D-FB28-4E53-84BA-A863FE93A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15" y="1417311"/>
            <a:ext cx="6392539" cy="48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13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14FD-AAD7-402F-998F-4ECD0B13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有故事的</a:t>
            </a:r>
            <a:r>
              <a:rPr lang="en-US" altLang="zh-CN" dirty="0"/>
              <a:t>IDE</a:t>
            </a:r>
            <a:r>
              <a:rPr lang="zh-CN" altLang="en-US" dirty="0"/>
              <a:t>：</a:t>
            </a:r>
            <a:r>
              <a:rPr lang="en-US" altLang="zh-CN" dirty="0"/>
              <a:t> https://energia.nu/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A5B31-B568-4092-AF5B-29A8C8D733B3}"/>
              </a:ext>
            </a:extLst>
          </p:cNvPr>
          <p:cNvSpPr txBox="1"/>
          <p:nvPr/>
        </p:nvSpPr>
        <p:spPr>
          <a:xfrm>
            <a:off x="1253765" y="5288437"/>
            <a:ext cx="975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660099"/>
                </a:solidFill>
                <a:effectLst/>
                <a:latin typeface="Roboto"/>
                <a:hlinkClick r:id="rId2"/>
              </a:rPr>
              <a:t>The Untold History of Arduino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D62724-90FD-400C-AEC6-2CD8B557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63" y="1450014"/>
            <a:ext cx="5121897" cy="52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15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3324-1E34-4CDC-BC7C-4F037B43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6" y="365125"/>
            <a:ext cx="10722204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视频演示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DBCDF-DAED-409B-959C-ECCBA2A4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项目名称：</a:t>
            </a:r>
            <a:r>
              <a:rPr lang="en-US" dirty="0"/>
              <a:t>Android</a:t>
            </a:r>
            <a:r>
              <a:rPr lang="zh-CN" altLang="en-US" dirty="0"/>
              <a:t>智能电话遥控的</a:t>
            </a:r>
            <a:r>
              <a:rPr lang="en-US" altLang="zh-CN" dirty="0"/>
              <a:t>LCD</a:t>
            </a:r>
            <a:r>
              <a:rPr lang="zh-CN" altLang="en-US" dirty="0"/>
              <a:t>屏内容实时更新系统。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演示内容：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LED</a:t>
            </a:r>
            <a:r>
              <a:rPr lang="zh-CN" altLang="en-US" dirty="0"/>
              <a:t>的开</a:t>
            </a:r>
            <a:r>
              <a:rPr lang="en-US" altLang="zh-CN" dirty="0"/>
              <a:t>/</a:t>
            </a:r>
            <a:r>
              <a:rPr lang="zh-CN" altLang="en-US" dirty="0"/>
              <a:t>关及在</a:t>
            </a:r>
            <a:r>
              <a:rPr lang="en-US" altLang="zh-CN" dirty="0"/>
              <a:t>LCD</a:t>
            </a:r>
            <a:r>
              <a:rPr lang="zh-CN" altLang="en-US" dirty="0"/>
              <a:t>上的状态显示；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/>
              <a:t>LCD</a:t>
            </a:r>
            <a:r>
              <a:rPr lang="zh-CN" altLang="en-US" dirty="0"/>
              <a:t>上显示一个字符串。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07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F684-7814-4DC6-8135-FB8B8D0C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Launchpad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A276C4-55D2-46C9-BB66-B6F78B0F3F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2" y="1976454"/>
            <a:ext cx="5800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F2A43E-F5A0-4C83-9ADB-78B43DFDD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348" y="581025"/>
            <a:ext cx="47625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126378-FC28-48E2-A130-55529EAF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14" y="2847401"/>
            <a:ext cx="4508568" cy="36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036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3B18-710F-40C7-A08F-EB1ACA8B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640"/>
          </a:xfrm>
        </p:spPr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IDE</a:t>
            </a:r>
            <a:r>
              <a:rPr lang="zh-CN" altLang="en-US" dirty="0"/>
              <a:t>的几个共同点：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C7B64-2A73-4555-A7ED-CCA9C4E2C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678"/>
            <a:ext cx="10515600" cy="44612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、术业有专攻 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– 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几乎没有芯片厂家自己编写的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，要么委托专门的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团队改造，要么自己改装开源的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。</a:t>
            </a:r>
            <a:endParaRPr lang="en-US" altLang="zh-CN" sz="24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、不管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的来源是什么，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GCC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编译器是标配，包括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VS Code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。</a:t>
            </a:r>
            <a:endParaRPr lang="en-US" altLang="zh-CN" sz="24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、标准完整的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要涵盖四个环节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编辑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(edit)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、编译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(build)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、上载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(program)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、调试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(debug)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。</a:t>
            </a:r>
            <a:endParaRPr lang="en-US" sz="2400" dirty="0">
              <a:solidFill>
                <a:srgbClr val="555555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234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0F42-B745-498D-AA8A-B33D3FD4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04" y="365125"/>
            <a:ext cx="11613823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关于物联网特别要提到的</a:t>
            </a:r>
            <a:r>
              <a:rPr lang="en-US" altLang="zh-CN" dirty="0"/>
              <a:t>IDE</a:t>
            </a:r>
            <a:r>
              <a:rPr lang="zh-CN" altLang="en-US" dirty="0"/>
              <a:t>：</a:t>
            </a:r>
            <a:r>
              <a:rPr lang="en-US" sz="3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RT-Thread Studio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A4B365-96A7-47E7-8EA4-2048D5BD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53" y="1998384"/>
            <a:ext cx="8846924" cy="37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058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3E4C-C4F4-48F3-B42B-CAFAFB15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初学者选择</a:t>
            </a:r>
            <a:r>
              <a:rPr lang="en-US" altLang="zh-CN" dirty="0"/>
              <a:t> </a:t>
            </a:r>
            <a:r>
              <a:rPr lang="en-US" dirty="0"/>
              <a:t>VS Code </a:t>
            </a:r>
            <a:r>
              <a:rPr lang="zh-CN" altLang="en-US" dirty="0"/>
              <a:t>的理由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21EB3-FD38-4085-A018-4ADE32E23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42" y="1611985"/>
            <a:ext cx="10897386" cy="39875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Arduino 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中没有的代码补全功能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通过插件可以选用比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Arduino 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中更多芯片型号</a:t>
            </a:r>
            <a:endParaRPr lang="en-US" sz="24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结合了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GUI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CLI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界面 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- .json 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文件、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Terminal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与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CMD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对话框</a:t>
            </a:r>
            <a:endParaRPr lang="en-US" altLang="zh-CN" sz="24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后发优势 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– IDE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功能的集大成</a:t>
            </a:r>
            <a:endParaRPr lang="en-US" altLang="zh-CN" sz="24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品牌感召力 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– 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以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RT-Thread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为例</a:t>
            </a:r>
            <a:endParaRPr lang="en-US" sz="2400" dirty="0">
              <a:solidFill>
                <a:srgbClr val="555555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18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E3D7-2CEF-482F-A366-D3761193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GUI(</a:t>
            </a:r>
            <a:r>
              <a:rPr lang="zh-CN" altLang="en-US" dirty="0"/>
              <a:t>同 </a:t>
            </a:r>
            <a:r>
              <a:rPr lang="en-US" altLang="zh-CN" dirty="0"/>
              <a:t>Simplicity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的对比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3B70-135C-46D6-A359-4AC012C6F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991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https://www.silabs.com/</a:t>
            </a:r>
            <a:r>
              <a:rPr lang="en-US" dirty="0"/>
              <a:t> - </a:t>
            </a:r>
            <a:r>
              <a:rPr lang="zh-CN" altLang="en-US" dirty="0"/>
              <a:t>芯科科技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15488-FDC8-41E9-AC59-0FF1D105E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135582"/>
            <a:ext cx="3238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44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FCF8-2F93-44B0-B793-037B516E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后发优势 </a:t>
            </a:r>
            <a:r>
              <a:rPr lang="en-US" altLang="zh-CN" dirty="0"/>
              <a:t>– </a:t>
            </a:r>
            <a:r>
              <a:rPr lang="zh-CN" altLang="en-US" dirty="0"/>
              <a:t>跨平台，跨系统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5682DD-9630-4504-BA9A-00538F8BF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07" y="1825625"/>
            <a:ext cx="7858386" cy="4351338"/>
          </a:xfrm>
        </p:spPr>
      </p:pic>
    </p:spTree>
    <p:extLst>
      <p:ext uri="{BB962C8B-B14F-4D97-AF65-F5344CB8AC3E}">
        <p14:creationId xmlns:p14="http://schemas.microsoft.com/office/powerpoint/2010/main" val="110944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CAC9-1EBD-45D4-BC46-1B43C371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品牌感召力 </a:t>
            </a:r>
            <a:r>
              <a:rPr lang="en-US" altLang="zh-CN" dirty="0"/>
              <a:t>– RT-Thread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16A210-1927-44B9-A9E0-E8E681684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86" y="1690688"/>
            <a:ext cx="3924300" cy="4343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9F958-F517-40D5-B235-E8B26A6DF92B}"/>
              </a:ext>
            </a:extLst>
          </p:cNvPr>
          <p:cNvSpPr txBox="1"/>
          <p:nvPr/>
        </p:nvSpPr>
        <p:spPr>
          <a:xfrm>
            <a:off x="6220286" y="1857683"/>
            <a:ext cx="4388796" cy="171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大的品牌肯定没有问题，即便是像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dirty="0"/>
              <a:t>RT-Thread</a:t>
            </a:r>
            <a:r>
              <a:rPr lang="zh-CN" altLang="en-US" dirty="0"/>
              <a:t>这样相对小一些的工具，也会及时给</a:t>
            </a:r>
            <a:r>
              <a:rPr lang="en-US" altLang="zh-CN" dirty="0"/>
              <a:t>VS Code</a:t>
            </a:r>
            <a:r>
              <a:rPr lang="zh-CN" altLang="en-US" dirty="0"/>
              <a:t>提供自己的插件。因为，这是一种专业水准的体现。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61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2B56-66A8-45D8-ACCB-EEBBEB6D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一个可行的进阶步骤：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CB47A-AF32-46E8-90BF-6D14270E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988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Arduino IDE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VS Code + Arduino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VS Code + </a:t>
            </a:r>
            <a:r>
              <a:rPr lang="en-US" altLang="zh-CN" sz="2400" dirty="0" err="1">
                <a:solidFill>
                  <a:srgbClr val="555555"/>
                </a:solidFill>
                <a:latin typeface="Arial" panose="020B0604020202020204" pitchFamily="34" charset="0"/>
              </a:rPr>
              <a:t>PlatformIO</a:t>
            </a:r>
            <a:endParaRPr lang="en-US" altLang="zh-CN" sz="24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rgbClr val="555555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rgbClr val="555555"/>
                </a:solidFill>
                <a:latin typeface="Arial" panose="020B0604020202020204" pitchFamily="34" charset="0"/>
              </a:rPr>
              <a:t>Atmel Studio + Atmel IDE + AVR</a:t>
            </a:r>
            <a:endParaRPr lang="en-US" sz="2400" dirty="0">
              <a:solidFill>
                <a:srgbClr val="555555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_20200923_102925~1">
            <a:hlinkClick r:id="" action="ppaction://media"/>
            <a:extLst>
              <a:ext uri="{FF2B5EF4-FFF2-40B4-BE49-F238E27FC236}">
                <a16:creationId xmlns:a16="http://schemas.microsoft.com/office/drawing/2014/main" id="{0DC60FB6-9013-4421-B6D2-58899FFE75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170521" y="-1774595"/>
            <a:ext cx="5850959" cy="10407190"/>
          </a:xfrm>
        </p:spPr>
      </p:pic>
    </p:spTree>
    <p:extLst>
      <p:ext uri="{BB962C8B-B14F-4D97-AF65-F5344CB8AC3E}">
        <p14:creationId xmlns:p14="http://schemas.microsoft.com/office/powerpoint/2010/main" val="425745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CF92-2979-49BB-939F-992E3E79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LCD12864 </a:t>
            </a:r>
            <a:r>
              <a:rPr lang="zh-CN" altLang="en-US" dirty="0"/>
              <a:t>与 </a:t>
            </a:r>
            <a:r>
              <a:rPr lang="en-US" altLang="zh-CN" dirty="0"/>
              <a:t>UNO </a:t>
            </a:r>
            <a:r>
              <a:rPr lang="zh-CN" altLang="en-US" dirty="0"/>
              <a:t>接线（原理图）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E753B6F-D009-4AAF-9A04-B3C7CB4F8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43" y="1844647"/>
            <a:ext cx="8230313" cy="4313294"/>
          </a:xfrm>
        </p:spPr>
      </p:pic>
    </p:spTree>
    <p:extLst>
      <p:ext uri="{BB962C8B-B14F-4D97-AF65-F5344CB8AC3E}">
        <p14:creationId xmlns:p14="http://schemas.microsoft.com/office/powerpoint/2010/main" val="3160442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09D9-FE3B-48CF-AFCD-0DFD1D44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  </a:t>
            </a:r>
            <a:r>
              <a:rPr lang="zh-CN" altLang="en-US" dirty="0"/>
              <a:t>最小系统实物照（面包板）</a:t>
            </a:r>
            <a:endParaRPr lang="en-US" dirty="0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ED55A0DC-1398-44CB-BA1B-3C9FA5FA5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45" y="1825625"/>
            <a:ext cx="9040110" cy="4351338"/>
          </a:xfrm>
        </p:spPr>
      </p:pic>
    </p:spTree>
    <p:extLst>
      <p:ext uri="{BB962C8B-B14F-4D97-AF65-F5344CB8AC3E}">
        <p14:creationId xmlns:p14="http://schemas.microsoft.com/office/powerpoint/2010/main" val="637561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1607</Words>
  <Application>Microsoft Office PowerPoint</Application>
  <PresentationFormat>Widescreen</PresentationFormat>
  <Paragraphs>169</Paragraphs>
  <Slides>67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Fira Sans</vt:lpstr>
      <vt:lpstr>Gotham</vt:lpstr>
      <vt:lpstr>HelveticaNeue-Light</vt:lpstr>
      <vt:lpstr>Liberation Serif</vt:lpstr>
      <vt:lpstr>Open Sans</vt:lpstr>
      <vt:lpstr>Roboto</vt:lpstr>
      <vt:lpstr>Arial</vt:lpstr>
      <vt:lpstr>Calibri</vt:lpstr>
      <vt:lpstr>Calibri Light</vt:lpstr>
      <vt:lpstr>Helvetica</vt:lpstr>
      <vt:lpstr>Noto Sans</vt:lpstr>
      <vt:lpstr>Verdana</vt:lpstr>
      <vt:lpstr>Office Theme</vt:lpstr>
      <vt:lpstr>VS Code  在 IoT 工程项目中的应用</vt:lpstr>
      <vt:lpstr>分享大纲：</vt:lpstr>
      <vt:lpstr>Android智能电话遥控的LCD屏内容实时更新系统实物照</vt:lpstr>
      <vt:lpstr>视频演示1：</vt:lpstr>
      <vt:lpstr>PowerPoint Presentation</vt:lpstr>
      <vt:lpstr>视频演示2：</vt:lpstr>
      <vt:lpstr>PowerPoint Presentation</vt:lpstr>
      <vt:lpstr>LCD12864 与 UNO 接线（原理图）</vt:lpstr>
      <vt:lpstr>UNO  最小系统实物照（面包板）</vt:lpstr>
      <vt:lpstr>以ATmega328p为例介绍VS Code的两个插件</vt:lpstr>
      <vt:lpstr>PowerPoint Presentation</vt:lpstr>
      <vt:lpstr>PowerPoint Presentation</vt:lpstr>
      <vt:lpstr>PowerPoint Presentation</vt:lpstr>
      <vt:lpstr>PlatformIO 的首页</vt:lpstr>
      <vt:lpstr>在 PlatformIO 插件中新建项目（选芯片）</vt:lpstr>
      <vt:lpstr>在 PlatformIO 插件中查找及安装Library（库）</vt:lpstr>
      <vt:lpstr>在 PlatformIO 插件中确定编程器接口</vt:lpstr>
      <vt:lpstr>Atmel ICE</vt:lpstr>
      <vt:lpstr>在 VS Code 的 PlatformIO 插件中使用 Atmel ICE 编程器前，对 platformio.ini 文件的修改</vt:lpstr>
      <vt:lpstr>UNO  最小系统实物照（单层板）</vt:lpstr>
      <vt:lpstr>Atmel ICE + UNO 最小系统</vt:lpstr>
      <vt:lpstr>Tip：解决问题的一个途径（流程）</vt:lpstr>
      <vt:lpstr>其他几个推荐的网址：</vt:lpstr>
      <vt:lpstr>实施一个IoT项目前需要理解的细节</vt:lpstr>
      <vt:lpstr>构思一个项目前的考量：</vt:lpstr>
      <vt:lpstr>关于MCU芯片：</vt:lpstr>
      <vt:lpstr>常见的MCU系列：</vt:lpstr>
      <vt:lpstr>建立在SoC基础上的单板机 （single board computer）</vt:lpstr>
      <vt:lpstr>比单板机更复杂的PC机</vt:lpstr>
      <vt:lpstr>关于物联网特别要提到的MCU：Espressif</vt:lpstr>
      <vt:lpstr>MCU级别的常用通信方式</vt:lpstr>
      <vt:lpstr>UART 原理</vt:lpstr>
      <vt:lpstr>最基本的UART</vt:lpstr>
      <vt:lpstr>HAM Radio</vt:lpstr>
      <vt:lpstr>UART - Universal Asynchronous Receiver/transmitter</vt:lpstr>
      <vt:lpstr>SPI - Serial Peripheral Interface</vt:lpstr>
      <vt:lpstr>Radio Frequency - 1</vt:lpstr>
      <vt:lpstr>Radio Frequency - 2</vt:lpstr>
      <vt:lpstr>Radio Frequency - 3</vt:lpstr>
      <vt:lpstr>PowerPoint Presentation</vt:lpstr>
      <vt:lpstr>UHF - Ultra High Frequency(特高频)</vt:lpstr>
      <vt:lpstr>Narrow Band-Internet of Things (NB-IoT)</vt:lpstr>
      <vt:lpstr>LoRa (Long Range Radio)</vt:lpstr>
      <vt:lpstr>RF transmitter and receiver modules</vt:lpstr>
      <vt:lpstr>RF transmitter and receiver modules – How to use it?</vt:lpstr>
      <vt:lpstr>IR(IrDA)</vt:lpstr>
      <vt:lpstr>IR_Communication</vt:lpstr>
      <vt:lpstr>ultrasonic</vt:lpstr>
      <vt:lpstr>到此不能不提的“库” - Library</vt:lpstr>
      <vt:lpstr>IDE简介</vt:lpstr>
      <vt:lpstr>MPLAB® X</vt:lpstr>
      <vt:lpstr>Atmel Studio</vt:lpstr>
      <vt:lpstr>TI - CCS</vt:lpstr>
      <vt:lpstr>Simplicity Studio – Silicon Labs</vt:lpstr>
      <vt:lpstr>Android Studio</vt:lpstr>
      <vt:lpstr>PowerPoint Presentation</vt:lpstr>
      <vt:lpstr>起步比较早的两个IDE：</vt:lpstr>
      <vt:lpstr>简约而不简单的IDE:</vt:lpstr>
      <vt:lpstr>有故事的IDE： https://energia.nu/</vt:lpstr>
      <vt:lpstr>Launchpad</vt:lpstr>
      <vt:lpstr>关于IDE的几个共同点：</vt:lpstr>
      <vt:lpstr>关于物联网特别要提到的IDE：RT-Thread Studio</vt:lpstr>
      <vt:lpstr>初学者选择 VS Code 的理由</vt:lpstr>
      <vt:lpstr>GUI(同 Simplicity Studio的对比)</vt:lpstr>
      <vt:lpstr>后发优势 – 跨平台，跨系统</vt:lpstr>
      <vt:lpstr>品牌感召力 – RT-Thread</vt:lpstr>
      <vt:lpstr>一个可行的进阶步骤：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 Code  在 IoT 工程项目中的应用</dc:title>
  <dc:creator>zf moonriver</dc:creator>
  <cp:lastModifiedBy>zf moonriver</cp:lastModifiedBy>
  <cp:revision>239</cp:revision>
  <dcterms:created xsi:type="dcterms:W3CDTF">2020-09-10T14:15:48Z</dcterms:created>
  <dcterms:modified xsi:type="dcterms:W3CDTF">2020-09-24T23:48:12Z</dcterms:modified>
</cp:coreProperties>
</file>